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81" r:id="rId13"/>
    <p:sldId id="282" r:id="rId14"/>
    <p:sldId id="283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</p:sldIdLst>
  <p:sldSz cx="12192000" cy="6858000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6" d="100"/>
          <a:sy n="76" d="100"/>
        </p:scale>
        <p:origin x="917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Abrir con una pregunta: ¿qué situación cotidiana les gustaría mejorar? Presentar el objetivo: salir con una primera versión del modelo de negocio, no con una empresa terminada.</a:t>
            </a:r>
          </a:p>
          <a:p>
            <a:endParaRPr/>
          </a:p>
          <a:p>
            <a:r>
              <a:t>[Sources]</a:t>
            </a:r>
          </a:p>
          <a:p>
            <a:r>
              <a:t>- Kotler, P.; Kartajaya, H.; Setiawan, I. Marketing 6.0: The Future Is Immersive. Wiley, 2023.</a:t>
            </a:r>
          </a:p>
          <a:p>
            <a:r>
              <a:t>- Figueiredo, A.; Paschmann, S. Playbook / Proteína Marketing: pensar, diseñar y ejecutar marketing con estrategia. https://playbook.com.ar/</a:t>
            </a:r>
          </a:p>
          <a:p>
            <a:r>
              <a:t>- Osterwalder, A.; Pigneur, Y. Business Model Generation; y Canvas_Material.pdf provisto por la docente.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Actividad oral breve: pedir tres situaciones molestas o mejorables del colegio, barrio o comunidad.</a:t>
            </a:r>
          </a:p>
          <a:p>
            <a:endParaRPr/>
          </a:p>
          <a:p>
            <a:r>
              <a:t>[Sources]</a:t>
            </a:r>
          </a:p>
          <a:p>
            <a:r>
              <a:t>- Figueiredo, A.; Paschmann, S. Playbook / Proteína Marketing: pensar, diseñar y ejecutar marketing con estrategia. https://playbook.com.ar/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Mostrar el recorrido sin desarrollar todavía.</a:t>
            </a:r>
          </a:p>
          <a:p>
            <a:endParaRPr/>
          </a:p>
          <a:p>
            <a:r>
              <a:t>[Sources]</a:t>
            </a:r>
          </a:p>
          <a:p>
            <a:r>
              <a:t>- Osterwalder, A.; Pigneur, Y. Business Model Generation; y Canvas_Material.pdf provisto por la docente.</a:t>
            </a:r>
          </a:p>
          <a:p>
            <a:r>
              <a:t>- Figueiredo, A.; Paschmann, S. Playbook / Proteína Marketing: pensar, diseñar y ejecutar marketing con estrategia. https://playbook.com.ar/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Diferenciar marketing de publicidad y redes sociales. Marketing conecta cliente, propuesta de valor y decisiones de negocio.</a:t>
            </a:r>
          </a:p>
          <a:p>
            <a:endParaRPr/>
          </a:p>
          <a:p>
            <a:r>
              <a:t>[Sources]</a:t>
            </a:r>
          </a:p>
          <a:p>
            <a:r>
              <a:t>- Kotler, P.; Kartajaya, H.; Setiawan, I. Marketing 6.0: The Future Is Immersive. Wiley, 2023.</a:t>
            </a:r>
          </a:p>
          <a:p>
            <a:r>
              <a:t>- Figueiredo, A.; Paschmann, S. Playbook / Proteína Marketing: pensar, diseñar y ejecutar marketing con estrategia. https://playbook.com.ar/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Marco práctico inspirado en Playbook: el marketing requiere pensamiento estratégico y capacidad de ejecución.</a:t>
            </a:r>
          </a:p>
          <a:p>
            <a:endParaRPr/>
          </a:p>
          <a:p>
            <a:r>
              <a:t>[Sources]</a:t>
            </a:r>
          </a:p>
          <a:p>
            <a:r>
              <a:t>- Figueiredo, A.; Paschmann, S. Playbook / Proteína Marketing: pensar, diseñar y ejecutar marketing con estrategia. https://playbook.com.ar/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Ejemplo guiado: largas esperas, desperdicio de materiales, dificultad para estudiar o falta de información.</a:t>
            </a:r>
          </a:p>
          <a:p>
            <a:endParaRPr/>
          </a:p>
          <a:p>
            <a:r>
              <a:t>[Sources]</a:t>
            </a:r>
          </a:p>
          <a:p>
            <a:r>
              <a:t>- Figueiredo, A.; Paschmann, S. Playbook / Proteína Marketing: pensar, diseñar y ejecutar marketing con estrategia. https://playbook.com.ar/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Completar la frase: Cuando ___, [persona] necesita ___ para poder ___.</a:t>
            </a:r>
          </a:p>
          <a:p>
            <a:endParaRPr/>
          </a:p>
          <a:p>
            <a:r>
              <a:t>[Sources]</a:t>
            </a:r>
          </a:p>
          <a:p>
            <a:r>
              <a:t>- Figueiredo, A.; Paschmann, S. Playbook / Proteína Marketing: pensar, diseñar y ejecutar marketing con estrategia. https://playbook.com.ar/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Relacionar con Marketing 6.0: la tecnología debe amplificar la experiencia humana y responder a necesidades reales.</a:t>
            </a:r>
          </a:p>
          <a:p>
            <a:endParaRPr/>
          </a:p>
          <a:p>
            <a:r>
              <a:t>[Sources]</a:t>
            </a:r>
          </a:p>
          <a:p>
            <a:r>
              <a:t>- Kotler, P.; Kartajaya, H.; Setiawan, I. Marketing 6.0: The Future Is Immersive. Wiley, 2023.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Evitar llevar la clase al metaverso como fin. Usar ejemplos cercanos: QR, simulación, asistencia con IA, sensores, experiencias híbridas.</a:t>
            </a:r>
          </a:p>
          <a:p>
            <a:endParaRPr/>
          </a:p>
          <a:p>
            <a:r>
              <a:t>[Sources]</a:t>
            </a:r>
          </a:p>
          <a:p>
            <a:r>
              <a:t>- Kotler, P.; Kartajaya, H.; Setiawan, I. Marketing 6.0: The Future Is Immersive. Wiley, 2023.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Aclarar: la IA no valida una necesidad. La evidencia viene de personas y comportamientos reales.</a:t>
            </a:r>
          </a:p>
          <a:p>
            <a:endParaRPr/>
          </a:p>
          <a:p>
            <a:r>
              <a:t>[Sources]</a:t>
            </a:r>
          </a:p>
          <a:p>
            <a:r>
              <a:t>- Kotler, P.; Kartajaya, H.; Setiawan, I. Marketing 6.0: The Future Is Immersive. Wiley, 2023.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Definición basada en el material adjunto. Distinguir: plan de negocio = documento amplio; modelo = lógica; modelo de ingresos = una parte del modelo.</a:t>
            </a:r>
          </a:p>
          <a:p>
            <a:endParaRPr/>
          </a:p>
          <a:p>
            <a:r>
              <a:t>[Sources]</a:t>
            </a:r>
          </a:p>
          <a:p>
            <a:r>
              <a:t>- Osterwalder, A.; Pigneur, Y. Business Model Generation; y Canvas_Material.pdf provisto por la docente.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Definición basada en el material adjunto. Distinguir: plan de negocio = documento amplio; modelo = lógica; modelo de ingresos = una parte del modelo.</a:t>
            </a:r>
          </a:p>
          <a:p>
            <a:endParaRPr/>
          </a:p>
          <a:p>
            <a:r>
              <a:t>[Sources]</a:t>
            </a:r>
          </a:p>
          <a:p>
            <a:r>
              <a:t>- Osterwalder, A.; Pigneur, Y. Business Model Generation; y Canvas_Material.pdf provisto por la docente.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023414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Definición basada en el material adjunto. Distinguir: plan de negocio = documento amplio; modelo = lógica; modelo de ingresos = una parte del modelo.</a:t>
            </a:r>
          </a:p>
          <a:p>
            <a:endParaRPr/>
          </a:p>
          <a:p>
            <a:r>
              <a:t>[Sources]</a:t>
            </a:r>
          </a:p>
          <a:p>
            <a:r>
              <a:t>- Osterwalder, A.; Pigneur, Y. Business Model Generation; y Canvas_Material.pdf provisto por la docente.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140804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Definición basada en el material adjunto. Distinguir: plan de negocio = documento amplio; modelo = lógica; modelo de ingresos = una parte del modelo.</a:t>
            </a:r>
          </a:p>
          <a:p>
            <a:endParaRPr/>
          </a:p>
          <a:p>
            <a:r>
              <a:t>[Sources]</a:t>
            </a:r>
          </a:p>
          <a:p>
            <a:r>
              <a:t>- Osterwalder, A.; Pigneur, Y. Business Model Generation; y Canvas_Material.pdf provisto por la docente.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0873658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Usar el gráfico para ubicar las cuatro áreas y anticipar que los nueve bloques están conectados. Si cambia un bloque, revisar cuáles otros se ven afectados.</a:t>
            </a:r>
          </a:p>
          <a:p>
            <a:endParaRPr/>
          </a:p>
          <a:p>
            <a:r>
              <a:t>[Sources]</a:t>
            </a:r>
          </a:p>
          <a:p>
            <a:r>
              <a:t>- Osterwalder, A.; Pigneur, Y. Business Model Generation; y Canvas_Material.pdf provisto por la docente.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Explicar el bloque 1. Pedir un ejemplo propio. Insistir en que el Canvas registra hipótesis: cada afirmación tendrá que contrastarse.</a:t>
            </a:r>
          </a:p>
          <a:p>
            <a:endParaRPr/>
          </a:p>
          <a:p>
            <a:r>
              <a:t>[Sources]</a:t>
            </a:r>
          </a:p>
          <a:p>
            <a:r>
              <a:t>- Osterwalder, A.; Pigneur, Y. Business Model Generation; y Canvas_Material.pdf provisto por la docente.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Explicar el bloque 2. Pedir un ejemplo propio. Insistir en que el Canvas registra hipótesis: cada afirmación tendrá que contrastarse.</a:t>
            </a:r>
          </a:p>
          <a:p>
            <a:endParaRPr/>
          </a:p>
          <a:p>
            <a:r>
              <a:t>[Sources]</a:t>
            </a:r>
          </a:p>
          <a:p>
            <a:r>
              <a:t>- Osterwalder, A.; Pigneur, Y. Business Model Generation; y Canvas_Material.pdf provisto por la docente.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Presentar el mapa de empatía de XPLANE como apoyo para formular hipótesis, no como sustituto de conversar con clientes.</a:t>
            </a:r>
          </a:p>
          <a:p>
            <a:endParaRPr/>
          </a:p>
          <a:p>
            <a:r>
              <a:t>[Sources]</a:t>
            </a:r>
          </a:p>
          <a:p>
            <a:r>
              <a:t>- Osterwalder, A.; Pigneur, Y. Business Model Generation; y Canvas_Material.pdf provisto por la docente.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Explicar el bloque 3. Pedir un ejemplo propio. Insistir en que el Canvas registra hipótesis: cada afirmación tendrá que contrastarse.</a:t>
            </a:r>
          </a:p>
          <a:p>
            <a:endParaRPr/>
          </a:p>
          <a:p>
            <a:r>
              <a:t>[Sources]</a:t>
            </a:r>
          </a:p>
          <a:p>
            <a:r>
              <a:t>- Osterwalder, A.; Pigneur, Y. Business Model Generation; y Canvas_Material.pdf provisto por la docente.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Explicar el bloque 4. Pedir un ejemplo propio. Insistir en que el Canvas registra hipótesis: cada afirmación tendrá que contrastarse.</a:t>
            </a:r>
          </a:p>
          <a:p>
            <a:endParaRPr/>
          </a:p>
          <a:p>
            <a:r>
              <a:t>[Sources]</a:t>
            </a:r>
          </a:p>
          <a:p>
            <a:r>
              <a:t>- Osterwalder, A.; Pigneur, Y. Business Model Generation; y Canvas_Material.pdf provisto por la docente.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Explicar el bloque 5. Pedir un ejemplo propio. Insistir en que el Canvas registra hipótesis: cada afirmación tendrá que contrastarse.</a:t>
            </a:r>
          </a:p>
          <a:p>
            <a:endParaRPr/>
          </a:p>
          <a:p>
            <a:r>
              <a:t>[Sources]</a:t>
            </a:r>
          </a:p>
          <a:p>
            <a:r>
              <a:t>- Osterwalder, A.; Pigneur, Y. Business Model Generation; y Canvas_Material.pdf provisto por la docente.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Explicar el bloque 6. Pedir un ejemplo propio. Insistir en que el Canvas registra hipótesis: cada afirmación tendrá que contrastarse.</a:t>
            </a:r>
          </a:p>
          <a:p>
            <a:endParaRPr/>
          </a:p>
          <a:p>
            <a:r>
              <a:t>[Sources]</a:t>
            </a:r>
          </a:p>
          <a:p>
            <a:r>
              <a:t>- Osterwalder, A.; Pigneur, Y. Business Model Generation; y Canvas_Material.pdf provisto por la docente.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Explicar el bloque 7. Pedir un ejemplo propio. Insistir en que el Canvas registra hipótesis: cada afirmación tendrá que contrastarse.</a:t>
            </a:r>
          </a:p>
          <a:p>
            <a:endParaRPr/>
          </a:p>
          <a:p>
            <a:r>
              <a:t>[Sources]</a:t>
            </a:r>
          </a:p>
          <a:p>
            <a:r>
              <a:t>- Osterwalder, A.; Pigneur, Y. Business Model Generation; y Canvas_Material.pdf provisto por la docente.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Explicar el bloque 8. Pedir un ejemplo propio. Insistir en que el Canvas registra hipótesis: cada afirmación tendrá que contrastarse.</a:t>
            </a:r>
          </a:p>
          <a:p>
            <a:endParaRPr/>
          </a:p>
          <a:p>
            <a:r>
              <a:t>[Sources]</a:t>
            </a:r>
          </a:p>
          <a:p>
            <a:r>
              <a:t>- Osterwalder, A.; Pigneur, Y. Business Model Generation; y Canvas_Material.pdf provisto por la docente.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Explicar el bloque 9. Pedir un ejemplo propio. Insistir en que el Canvas registra hipótesis: cada afirmación tendrá que contrastarse.</a:t>
            </a:r>
          </a:p>
          <a:p>
            <a:endParaRPr/>
          </a:p>
          <a:p>
            <a:r>
              <a:t>[Sources]</a:t>
            </a:r>
          </a:p>
          <a:p>
            <a:r>
              <a:t>- Osterwalder, A.; Pigneur, Y. Business Model Generation; y Canvas_Material.pdf provisto por la docente.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Usar los ejemplos del material que no fueron excluidos. Evitar Mr Turno y Motia.</a:t>
            </a:r>
          </a:p>
          <a:p>
            <a:endParaRPr/>
          </a:p>
          <a:p>
            <a:r>
              <a:t>[Sources]</a:t>
            </a:r>
          </a:p>
          <a:p>
            <a:r>
              <a:t>- Osterwalder, A.; Pigneur, Y. Business Model Generation; y Canvas_Material.pdf provisto por la docente.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Trabajo grupal. La primera versión puede estar incompleta: debe permitir conversar y detectar qué falta aprender.</a:t>
            </a:r>
          </a:p>
          <a:p>
            <a:endParaRPr/>
          </a:p>
          <a:p>
            <a:r>
              <a:t>[Sources]</a:t>
            </a:r>
          </a:p>
          <a:p>
            <a:r>
              <a:t>- Osterwalder, A.; Pigneur, Y. Business Model Generation; y Canvas_Material.pdf provisto por la docente.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Cierre: cada equipo comparte segmento, propuesta de valor y supuesto más riesgoso. Anticipar clase 2: propuesta de valor y entrevistas cualitativas.</a:t>
            </a:r>
          </a:p>
          <a:p>
            <a:endParaRPr/>
          </a:p>
          <a:p>
            <a:r>
              <a:t>[Sources]</a:t>
            </a:r>
          </a:p>
          <a:p>
            <a:r>
              <a:t>- Osterwalder, A.; Pigneur, Y. Business Model Generation; y Canvas_Material.pdf provisto por la docente.</a:t>
            </a:r>
          </a:p>
          <a:p>
            <a:r>
              <a:t>- Figueiredo, A.; Paschmann, S. Playbook / Proteína Marketing: pensar, diseñar y ejecutar marketing con estrategia. https://playbook.com.ar/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11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858125" y="950295"/>
            <a:ext cx="3333750" cy="2957160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CA201880-152A-4CD3-9AC7-16B53BC7C96D}"/>
              </a:ext>
            </a:extLst>
          </p:cNvPr>
          <p:cNvSpPr>
            <a:spLocks noGrp="1"/>
          </p:cNvSpPr>
          <p:nvPr/>
        </p:nvSpPr>
        <p:spPr>
          <a:xfrm>
            <a:off x="666750" y="1333500"/>
            <a:ext cx="6858000" cy="1809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4350" b="1">
                <a:solidFill>
                  <a:srgbClr val="FFFFFF"/>
                </a:solidFill>
              </a:defRPr>
            </a:pPr>
            <a:r>
              <a:rPr sz="4350" b="1">
                <a:solidFill>
                  <a:srgbClr val="FFFFFF"/>
                </a:solidFill>
              </a:rPr>
              <a:t>DE UNA IDEA A UN</a:t>
            </a:r>
          </a:p>
          <a:p>
            <a:pPr algn="l">
              <a:defRPr sz="4350" b="1">
                <a:solidFill>
                  <a:srgbClr val="FFFFFF"/>
                </a:solidFill>
              </a:defRPr>
            </a:pPr>
            <a:r>
              <a:rPr sz="4350" b="1">
                <a:solidFill>
                  <a:srgbClr val="FFFFFF"/>
                </a:solidFill>
              </a:rPr>
              <a:t>PROYECTO REAL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C50E22E2-C9E6-40E7-AB09-205551CB8138}"/>
              </a:ext>
            </a:extLst>
          </p:cNvPr>
          <p:cNvSpPr>
            <a:spLocks noGrp="1"/>
          </p:cNvSpPr>
          <p:nvPr/>
        </p:nvSpPr>
        <p:spPr>
          <a:xfrm>
            <a:off x="666750" y="3314700"/>
            <a:ext cx="647700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75" b="0">
                <a:solidFill>
                  <a:srgbClr val="D9D2DF"/>
                </a:solidFill>
              </a:defRPr>
            </a:pPr>
            <a:r>
              <a:rPr sz="1875" b="0">
                <a:solidFill>
                  <a:srgbClr val="D9D2DF"/>
                </a:solidFill>
              </a:rPr>
              <a:t>Cómo convertir un problema en una idea de negocio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BADE480A-C0B7-4FD3-8AF5-30FD5761369A}"/>
              </a:ext>
            </a:extLst>
          </p:cNvPr>
          <p:cNvSpPr>
            <a:spLocks noGrp="1"/>
          </p:cNvSpPr>
          <p:nvPr/>
        </p:nvSpPr>
        <p:spPr>
          <a:xfrm>
            <a:off x="666750" y="5715000"/>
            <a:ext cx="59055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1">
                <a:solidFill>
                  <a:srgbClr val="65DB2D"/>
                </a:solidFill>
              </a:defRPr>
            </a:pPr>
            <a:r>
              <a:rPr sz="1275" b="1">
                <a:solidFill>
                  <a:srgbClr val="65DB2D"/>
                </a:solidFill>
              </a:rPr>
              <a:t>Clase 1 · Bootcamp para colegios técnicos</a:t>
            </a:r>
          </a:p>
        </p:txBody>
      </p:sp>
    </p:spTree>
    <p:extLst>
      <p:ext uri="{BB962C8B-B14F-4D97-AF65-F5344CB8AC3E}">
        <p14:creationId xmlns:p14="http://schemas.microsoft.com/office/powerpoint/2010/main" val="1896605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B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1068050" y="292523"/>
            <a:ext cx="457200" cy="405553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533336D2-1671-48F6-ACD7-8C331F11DD83}"/>
              </a:ext>
            </a:extLst>
          </p:cNvPr>
          <p:cNvSpPr>
            <a:spLocks noGrp="1"/>
          </p:cNvSpPr>
          <p:nvPr/>
        </p:nvSpPr>
        <p:spPr>
          <a:xfrm>
            <a:off x="666750" y="304800"/>
            <a:ext cx="2476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625C6B"/>
                </a:solidFill>
              </a:defRPr>
            </a:pPr>
            <a:r>
              <a:rPr sz="975" b="1">
                <a:solidFill>
                  <a:srgbClr val="625C6B"/>
                </a:solidFill>
              </a:rPr>
              <a:t>CLASE 1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1635D351-4A94-4265-8CEB-655803B1C85E}"/>
              </a:ext>
            </a:extLst>
          </p:cNvPr>
          <p:cNvSpPr>
            <a:spLocks noGrp="1"/>
          </p:cNvSpPr>
          <p:nvPr/>
        </p:nvSpPr>
        <p:spPr>
          <a:xfrm>
            <a:off x="11068050" y="628650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625C6B"/>
                </a:solidFill>
              </a:defRPr>
            </a:pPr>
            <a:r>
              <a:rPr sz="900" b="1">
                <a:solidFill>
                  <a:srgbClr val="625C6B"/>
                </a:solidFill>
              </a:rPr>
              <a:t>02</a:t>
            </a:r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B3445EF3-C15C-4FD2-90E6-D97446CE5B11}"/>
              </a:ext>
            </a:extLst>
          </p:cNvPr>
          <p:cNvSpPr>
            <a:spLocks noGrp="1"/>
          </p:cNvSpPr>
          <p:nvPr/>
        </p:nvSpPr>
        <p:spPr>
          <a:xfrm>
            <a:off x="666750" y="1219200"/>
            <a:ext cx="114300" cy="4000500"/>
          </a:xfrm>
          <a:prstGeom prst="roundRect">
            <a:avLst>
              <a:gd name="adj" fmla="val 50000"/>
            </a:avLst>
          </a:prstGeom>
          <a:solidFill>
            <a:srgbClr val="65DB2D"/>
          </a:solidFill>
          <a:ln w="0">
            <a:noFill/>
            <a:prstDash val="solid"/>
          </a:ln>
        </p:spPr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861FD885-0D5B-47A8-9B8D-D54FD081F64C}"/>
              </a:ext>
            </a:extLst>
          </p:cNvPr>
          <p:cNvSpPr>
            <a:spLocks noGrp="1"/>
          </p:cNvSpPr>
          <p:nvPr/>
        </p:nvSpPr>
        <p:spPr>
          <a:xfrm>
            <a:off x="1066800" y="1257300"/>
            <a:ext cx="9715500" cy="2238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3750" b="1">
                <a:solidFill>
                  <a:srgbClr val="13111A"/>
                </a:solidFill>
              </a:defRPr>
            </a:pPr>
            <a:r>
              <a:rPr sz="3750" b="1">
                <a:solidFill>
                  <a:srgbClr val="13111A"/>
                </a:solidFill>
              </a:rPr>
              <a:t>Hoy no venimos a “tener una gran idea”.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0B4879A3-59BD-4B90-A9AB-165A35FADE3E}"/>
              </a:ext>
            </a:extLst>
          </p:cNvPr>
          <p:cNvSpPr>
            <a:spLocks noGrp="1"/>
          </p:cNvSpPr>
          <p:nvPr/>
        </p:nvSpPr>
        <p:spPr>
          <a:xfrm>
            <a:off x="1066800" y="3762375"/>
            <a:ext cx="904875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75" b="0">
                <a:solidFill>
                  <a:srgbClr val="625C6B"/>
                </a:solidFill>
              </a:defRPr>
            </a:pPr>
            <a:r>
              <a:rPr sz="1875" b="0">
                <a:solidFill>
                  <a:srgbClr val="625C6B"/>
                </a:solidFill>
              </a:rPr>
              <a:t>Venimos a observar mejor, elegir una situación concreta y diseñar una solución que alguien valore.</a:t>
            </a:r>
          </a:p>
        </p:txBody>
      </p:sp>
    </p:spTree>
    <p:extLst>
      <p:ext uri="{BB962C8B-B14F-4D97-AF65-F5344CB8AC3E}">
        <p14:creationId xmlns:p14="http://schemas.microsoft.com/office/powerpoint/2010/main" val="9512943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B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n 15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1068050" y="292523"/>
            <a:ext cx="457200" cy="405553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D524DD2F-0E4B-498B-BA28-17BC56A1563A}"/>
              </a:ext>
            </a:extLst>
          </p:cNvPr>
          <p:cNvSpPr>
            <a:spLocks noGrp="1"/>
          </p:cNvSpPr>
          <p:nvPr/>
        </p:nvSpPr>
        <p:spPr>
          <a:xfrm>
            <a:off x="666750" y="304800"/>
            <a:ext cx="2476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625C6B"/>
                </a:solidFill>
              </a:defRPr>
            </a:pPr>
            <a:r>
              <a:rPr sz="975" b="1">
                <a:solidFill>
                  <a:srgbClr val="625C6B"/>
                </a:solidFill>
              </a:rPr>
              <a:t>CLASE 1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8D8CB5D0-839D-4E95-BF93-B659048F74F8}"/>
              </a:ext>
            </a:extLst>
          </p:cNvPr>
          <p:cNvSpPr>
            <a:spLocks noGrp="1"/>
          </p:cNvSpPr>
          <p:nvPr/>
        </p:nvSpPr>
        <p:spPr>
          <a:xfrm>
            <a:off x="11068050" y="628650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625C6B"/>
                </a:solidFill>
              </a:defRPr>
            </a:pPr>
            <a:r>
              <a:rPr sz="900" b="1">
                <a:solidFill>
                  <a:srgbClr val="625C6B"/>
                </a:solidFill>
              </a:rPr>
              <a:t>03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6CF6178F-EE13-43BF-8251-934F0163258D}"/>
              </a:ext>
            </a:extLst>
          </p:cNvPr>
          <p:cNvSpPr>
            <a:spLocks noGrp="1"/>
          </p:cNvSpPr>
          <p:nvPr/>
        </p:nvSpPr>
        <p:spPr>
          <a:xfrm>
            <a:off x="666750" y="952500"/>
            <a:ext cx="98107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850" b="1">
                <a:solidFill>
                  <a:srgbClr val="13111A"/>
                </a:solidFill>
              </a:defRPr>
            </a:pPr>
            <a:r>
              <a:rPr sz="2850" b="1">
                <a:solidFill>
                  <a:srgbClr val="13111A"/>
                </a:solidFill>
              </a:rPr>
              <a:t>El recorrido de hoy</a:t>
            </a:r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DB6500DB-C630-47AE-A931-0F25B3D34D85}"/>
              </a:ext>
            </a:extLst>
          </p:cNvPr>
          <p:cNvSpPr>
            <a:spLocks noGrp="1"/>
          </p:cNvSpPr>
          <p:nvPr/>
        </p:nvSpPr>
        <p:spPr>
          <a:xfrm>
            <a:off x="666750" y="1724025"/>
            <a:ext cx="1428750" cy="66675"/>
          </a:xfrm>
          <a:prstGeom prst="roundRect">
            <a:avLst>
              <a:gd name="adj" fmla="val 50000"/>
            </a:avLst>
          </a:prstGeom>
          <a:solidFill>
            <a:srgbClr val="04C8DF"/>
          </a:solidFill>
          <a:ln w="0">
            <a:noFill/>
            <a:prstDash val="solid"/>
          </a:ln>
        </p:spPr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6A131B8F-D19C-4A43-B83B-4C64EC708F18}"/>
              </a:ext>
            </a:extLst>
          </p:cNvPr>
          <p:cNvSpPr>
            <a:spLocks noGrp="1"/>
          </p:cNvSpPr>
          <p:nvPr/>
        </p:nvSpPr>
        <p:spPr>
          <a:xfrm>
            <a:off x="666750" y="2095500"/>
            <a:ext cx="5143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1">
                <a:solidFill>
                  <a:srgbClr val="04C8DF"/>
                </a:solidFill>
              </a:defRPr>
            </a:pPr>
            <a:r>
              <a:rPr sz="1200" b="1">
                <a:solidFill>
                  <a:srgbClr val="04C8DF"/>
                </a:solidFill>
              </a:rPr>
              <a:t>01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9CE19525-3913-49DA-B489-04D6F8C2FD08}"/>
              </a:ext>
            </a:extLst>
          </p:cNvPr>
          <p:cNvSpPr>
            <a:spLocks noGrp="1"/>
          </p:cNvSpPr>
          <p:nvPr/>
        </p:nvSpPr>
        <p:spPr>
          <a:xfrm>
            <a:off x="1381125" y="2057400"/>
            <a:ext cx="93345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75" b="1">
                <a:solidFill>
                  <a:srgbClr val="13111A"/>
                </a:solidFill>
              </a:defRPr>
            </a:pPr>
            <a:r>
              <a:rPr sz="1875" b="1">
                <a:solidFill>
                  <a:srgbClr val="13111A"/>
                </a:solidFill>
              </a:rPr>
              <a:t>Observar una situación real y reconocer a quién afecta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AF6077F1-68F0-4DF2-87B3-8C03BA2E90A5}"/>
              </a:ext>
            </a:extLst>
          </p:cNvPr>
          <p:cNvSpPr>
            <a:spLocks noGrp="1"/>
          </p:cNvSpPr>
          <p:nvPr/>
        </p:nvSpPr>
        <p:spPr>
          <a:xfrm>
            <a:off x="666750" y="2914650"/>
            <a:ext cx="5143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1">
                <a:solidFill>
                  <a:srgbClr val="04C8DF"/>
                </a:solidFill>
              </a:defRPr>
            </a:pPr>
            <a:r>
              <a:rPr sz="1200" b="1">
                <a:solidFill>
                  <a:srgbClr val="04C8DF"/>
                </a:solidFill>
              </a:rPr>
              <a:t>02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97346839-7F8E-425E-956C-024E5CE8C57C}"/>
              </a:ext>
            </a:extLst>
          </p:cNvPr>
          <p:cNvSpPr>
            <a:spLocks noGrp="1"/>
          </p:cNvSpPr>
          <p:nvPr/>
        </p:nvSpPr>
        <p:spPr>
          <a:xfrm>
            <a:off x="1381125" y="2876550"/>
            <a:ext cx="93345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75" b="0">
                <a:solidFill>
                  <a:srgbClr val="13111A"/>
                </a:solidFill>
              </a:defRPr>
            </a:pPr>
            <a:r>
              <a:rPr sz="1875" b="0">
                <a:solidFill>
                  <a:srgbClr val="13111A"/>
                </a:solidFill>
              </a:rPr>
              <a:t>Convertirla en una oportunidad de valor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83C6D509-CB57-403E-B680-B7F5AB2FD5BF}"/>
              </a:ext>
            </a:extLst>
          </p:cNvPr>
          <p:cNvSpPr>
            <a:spLocks noGrp="1"/>
          </p:cNvSpPr>
          <p:nvPr/>
        </p:nvSpPr>
        <p:spPr>
          <a:xfrm>
            <a:off x="666750" y="3733800"/>
            <a:ext cx="5143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1">
                <a:solidFill>
                  <a:srgbClr val="04C8DF"/>
                </a:solidFill>
              </a:defRPr>
            </a:pPr>
            <a:r>
              <a:rPr sz="1200" b="1">
                <a:solidFill>
                  <a:srgbClr val="04C8DF"/>
                </a:solidFill>
              </a:rPr>
              <a:t>03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2D609D6D-020D-45DB-996F-3023185495A2}"/>
              </a:ext>
            </a:extLst>
          </p:cNvPr>
          <p:cNvSpPr>
            <a:spLocks noGrp="1"/>
          </p:cNvSpPr>
          <p:nvPr/>
        </p:nvSpPr>
        <p:spPr>
          <a:xfrm>
            <a:off x="1381125" y="3695700"/>
            <a:ext cx="93345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75" b="0">
                <a:solidFill>
                  <a:srgbClr val="13111A"/>
                </a:solidFill>
              </a:defRPr>
            </a:pPr>
            <a:r>
              <a:rPr sz="1875" b="0">
                <a:solidFill>
                  <a:srgbClr val="13111A"/>
                </a:solidFill>
              </a:rPr>
              <a:t>Ordenar la idea con los 9 bloques del Business Model Canvas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C267B041-965E-4C97-9805-B816BE1DBEDC}"/>
              </a:ext>
            </a:extLst>
          </p:cNvPr>
          <p:cNvSpPr>
            <a:spLocks noGrp="1"/>
          </p:cNvSpPr>
          <p:nvPr/>
        </p:nvSpPr>
        <p:spPr>
          <a:xfrm>
            <a:off x="666750" y="4552950"/>
            <a:ext cx="5143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1">
                <a:solidFill>
                  <a:srgbClr val="04C8DF"/>
                </a:solidFill>
              </a:defRPr>
            </a:pPr>
            <a:r>
              <a:rPr sz="1200" b="1">
                <a:solidFill>
                  <a:srgbClr val="04C8DF"/>
                </a:solidFill>
              </a:rPr>
              <a:t>04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BC360813-CD99-4812-AEE9-04B71D17FF9A}"/>
              </a:ext>
            </a:extLst>
          </p:cNvPr>
          <p:cNvSpPr>
            <a:spLocks noGrp="1"/>
          </p:cNvSpPr>
          <p:nvPr/>
        </p:nvSpPr>
        <p:spPr>
          <a:xfrm>
            <a:off x="1381125" y="4514850"/>
            <a:ext cx="93345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75" b="0">
                <a:solidFill>
                  <a:srgbClr val="13111A"/>
                </a:solidFill>
              </a:defRPr>
            </a:pPr>
            <a:r>
              <a:rPr sz="1875" b="0">
                <a:solidFill>
                  <a:srgbClr val="13111A"/>
                </a:solidFill>
              </a:rPr>
              <a:t>Usar IA para ampliar opciones y cuestionar supuestos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827444F2-9253-4CD0-B3A1-28BA167D0F38}"/>
              </a:ext>
            </a:extLst>
          </p:cNvPr>
          <p:cNvSpPr>
            <a:spLocks noGrp="1"/>
          </p:cNvSpPr>
          <p:nvPr/>
        </p:nvSpPr>
        <p:spPr>
          <a:xfrm>
            <a:off x="666750" y="5372100"/>
            <a:ext cx="5143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1">
                <a:solidFill>
                  <a:srgbClr val="04C8DF"/>
                </a:solidFill>
              </a:defRPr>
            </a:pPr>
            <a:r>
              <a:rPr sz="1200" b="1">
                <a:solidFill>
                  <a:srgbClr val="04C8DF"/>
                </a:solidFill>
              </a:rPr>
              <a:t>05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23347B7F-D862-4A94-8572-E56B9E2E27D7}"/>
              </a:ext>
            </a:extLst>
          </p:cNvPr>
          <p:cNvSpPr>
            <a:spLocks noGrp="1"/>
          </p:cNvSpPr>
          <p:nvPr/>
        </p:nvSpPr>
        <p:spPr>
          <a:xfrm>
            <a:off x="1381125" y="5334000"/>
            <a:ext cx="93345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75" b="0">
                <a:solidFill>
                  <a:srgbClr val="13111A"/>
                </a:solidFill>
              </a:defRPr>
            </a:pPr>
            <a:r>
              <a:rPr sz="1875" b="0">
                <a:solidFill>
                  <a:srgbClr val="13111A"/>
                </a:solidFill>
              </a:rPr>
              <a:t>Cerrar con una primera versión para validar</a:t>
            </a:r>
          </a:p>
        </p:txBody>
      </p:sp>
    </p:spTree>
    <p:extLst>
      <p:ext uri="{BB962C8B-B14F-4D97-AF65-F5344CB8AC3E}">
        <p14:creationId xmlns:p14="http://schemas.microsoft.com/office/powerpoint/2010/main" val="5146952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B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1068050" y="292523"/>
            <a:ext cx="457200" cy="405553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B31DE7FB-56AD-48BE-8408-18688BCB6503}"/>
              </a:ext>
            </a:extLst>
          </p:cNvPr>
          <p:cNvSpPr>
            <a:spLocks noGrp="1"/>
          </p:cNvSpPr>
          <p:nvPr/>
        </p:nvSpPr>
        <p:spPr>
          <a:xfrm>
            <a:off x="666750" y="304800"/>
            <a:ext cx="2476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625C6B"/>
                </a:solidFill>
              </a:defRPr>
            </a:pPr>
            <a:r>
              <a:rPr sz="975" b="1">
                <a:solidFill>
                  <a:srgbClr val="625C6B"/>
                </a:solidFill>
              </a:rPr>
              <a:t>CLASE 1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DB3D39C7-6202-47B1-95D1-F8DF898A6DCC}"/>
              </a:ext>
            </a:extLst>
          </p:cNvPr>
          <p:cNvSpPr>
            <a:spLocks noGrp="1"/>
          </p:cNvSpPr>
          <p:nvPr/>
        </p:nvSpPr>
        <p:spPr>
          <a:xfrm>
            <a:off x="11068050" y="628650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625C6B"/>
                </a:solidFill>
              </a:defRPr>
            </a:pPr>
            <a:r>
              <a:rPr sz="900" b="1">
                <a:solidFill>
                  <a:srgbClr val="625C6B"/>
                </a:solidFill>
              </a:rPr>
              <a:t>04</a:t>
            </a:r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E4191EFE-AF34-4328-B389-EAF1569C8534}"/>
              </a:ext>
            </a:extLst>
          </p:cNvPr>
          <p:cNvSpPr>
            <a:spLocks noGrp="1"/>
          </p:cNvSpPr>
          <p:nvPr/>
        </p:nvSpPr>
        <p:spPr>
          <a:xfrm>
            <a:off x="666750" y="1219200"/>
            <a:ext cx="114300" cy="4000500"/>
          </a:xfrm>
          <a:prstGeom prst="roundRect">
            <a:avLst>
              <a:gd name="adj" fmla="val 50000"/>
            </a:avLst>
          </a:prstGeom>
          <a:solidFill>
            <a:srgbClr val="8B16E8"/>
          </a:solidFill>
          <a:ln w="0">
            <a:noFill/>
            <a:prstDash val="solid"/>
          </a:ln>
        </p:spPr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0DA6921A-FD5B-4868-BB19-527EA427B8C6}"/>
              </a:ext>
            </a:extLst>
          </p:cNvPr>
          <p:cNvSpPr>
            <a:spLocks noGrp="1"/>
          </p:cNvSpPr>
          <p:nvPr/>
        </p:nvSpPr>
        <p:spPr>
          <a:xfrm>
            <a:off x="1066800" y="1257300"/>
            <a:ext cx="9715500" cy="2238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3750" b="1">
                <a:solidFill>
                  <a:srgbClr val="13111A"/>
                </a:solidFill>
              </a:defRPr>
            </a:pPr>
            <a:r>
              <a:rPr sz="3750" b="1">
                <a:solidFill>
                  <a:srgbClr val="13111A"/>
                </a:solidFill>
              </a:rPr>
              <a:t>Marketing empieza antes de comunicar.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AFAA9945-8B10-4053-BE6E-82B0BAC03271}"/>
              </a:ext>
            </a:extLst>
          </p:cNvPr>
          <p:cNvSpPr>
            <a:spLocks noGrp="1"/>
          </p:cNvSpPr>
          <p:nvPr/>
        </p:nvSpPr>
        <p:spPr>
          <a:xfrm>
            <a:off x="1066800" y="3762375"/>
            <a:ext cx="904875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75" b="0">
                <a:solidFill>
                  <a:srgbClr val="625C6B"/>
                </a:solidFill>
              </a:defRPr>
            </a:pPr>
            <a:r>
              <a:rPr sz="1875" b="0">
                <a:solidFill>
                  <a:srgbClr val="625C6B"/>
                </a:solidFill>
              </a:rPr>
              <a:t>Empieza cuando elegimos para quién crear valor, qué necesidad atender y por qué nuestra propuesta merece ser elegida.</a:t>
            </a:r>
          </a:p>
        </p:txBody>
      </p:sp>
    </p:spTree>
    <p:extLst>
      <p:ext uri="{BB962C8B-B14F-4D97-AF65-F5344CB8AC3E}">
        <p14:creationId xmlns:p14="http://schemas.microsoft.com/office/powerpoint/2010/main" val="3793506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B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n 16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1068050" y="292523"/>
            <a:ext cx="457200" cy="405553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339EA6B2-8151-460B-AA36-88BADA9ABEBB}"/>
              </a:ext>
            </a:extLst>
          </p:cNvPr>
          <p:cNvSpPr>
            <a:spLocks noGrp="1"/>
          </p:cNvSpPr>
          <p:nvPr/>
        </p:nvSpPr>
        <p:spPr>
          <a:xfrm>
            <a:off x="666750" y="304800"/>
            <a:ext cx="2476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625C6B"/>
                </a:solidFill>
              </a:defRPr>
            </a:pPr>
            <a:r>
              <a:rPr sz="975" b="1">
                <a:solidFill>
                  <a:srgbClr val="625C6B"/>
                </a:solidFill>
              </a:rPr>
              <a:t>CLASE 1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037AC9EA-D6F7-44DE-9D65-E6B072788007}"/>
              </a:ext>
            </a:extLst>
          </p:cNvPr>
          <p:cNvSpPr>
            <a:spLocks noGrp="1"/>
          </p:cNvSpPr>
          <p:nvPr/>
        </p:nvSpPr>
        <p:spPr>
          <a:xfrm>
            <a:off x="11068050" y="628650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625C6B"/>
                </a:solidFill>
              </a:defRPr>
            </a:pPr>
            <a:r>
              <a:rPr sz="900" b="1">
                <a:solidFill>
                  <a:srgbClr val="625C6B"/>
                </a:solidFill>
              </a:rPr>
              <a:t>05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CDBEEEE3-0F25-40E4-88FF-53D8D083C4C3}"/>
              </a:ext>
            </a:extLst>
          </p:cNvPr>
          <p:cNvSpPr>
            <a:spLocks noGrp="1"/>
          </p:cNvSpPr>
          <p:nvPr/>
        </p:nvSpPr>
        <p:spPr>
          <a:xfrm>
            <a:off x="666750" y="876300"/>
            <a:ext cx="1028700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850" b="1">
                <a:solidFill>
                  <a:srgbClr val="13111A"/>
                </a:solidFill>
              </a:defRPr>
            </a:pPr>
            <a:r>
              <a:rPr sz="2850" b="1">
                <a:solidFill>
                  <a:srgbClr val="13111A"/>
                </a:solidFill>
              </a:rPr>
              <a:t>Pensar, diseñar y ejecutar</a:t>
            </a:r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F58291FE-6C00-4039-ABB5-5D6AE4C8610E}"/>
              </a:ext>
            </a:extLst>
          </p:cNvPr>
          <p:cNvSpPr>
            <a:spLocks noGrp="1"/>
          </p:cNvSpPr>
          <p:nvPr/>
        </p:nvSpPr>
        <p:spPr>
          <a:xfrm>
            <a:off x="666750" y="1857375"/>
            <a:ext cx="3238500" cy="3381375"/>
          </a:xfrm>
          <a:prstGeom prst="roundRect">
            <a:avLst>
              <a:gd name="adj" fmla="val 3529"/>
            </a:avLst>
          </a:prstGeom>
          <a:solidFill>
            <a:srgbClr val="F4F0F7"/>
          </a:solidFill>
          <a:ln w="9525">
            <a:solidFill>
              <a:srgbClr val="E6E1EA"/>
            </a:solidFill>
            <a:prstDash val="solid"/>
          </a:ln>
        </p:spPr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A294C3F9-93E3-4743-B793-330BF4DBD41B}"/>
              </a:ext>
            </a:extLst>
          </p:cNvPr>
          <p:cNvSpPr>
            <a:spLocks noGrp="1"/>
          </p:cNvSpPr>
          <p:nvPr/>
        </p:nvSpPr>
        <p:spPr>
          <a:xfrm>
            <a:off x="914400" y="2095500"/>
            <a:ext cx="27432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1">
                <a:solidFill>
                  <a:srgbClr val="8B16E8"/>
                </a:solidFill>
              </a:defRPr>
            </a:pPr>
            <a:r>
              <a:rPr sz="1275" b="1">
                <a:solidFill>
                  <a:srgbClr val="8B16E8"/>
                </a:solidFill>
              </a:rPr>
              <a:t>PENSAR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15CDC7F1-5948-47AB-9292-3E6799DA5DB0}"/>
              </a:ext>
            </a:extLst>
          </p:cNvPr>
          <p:cNvSpPr>
            <a:spLocks noGrp="1"/>
          </p:cNvSpPr>
          <p:nvPr/>
        </p:nvSpPr>
        <p:spPr>
          <a:xfrm>
            <a:off x="914400" y="2619375"/>
            <a:ext cx="2743200" cy="1809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13111A"/>
                </a:solidFill>
              </a:defRPr>
            </a:pPr>
            <a:r>
              <a:rPr sz="1950" b="1">
                <a:solidFill>
                  <a:srgbClr val="13111A"/>
                </a:solidFill>
              </a:rPr>
              <a:t>¿Qué está pasando?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F19E47E0-0A60-475E-AD67-4F1135AC82B9}"/>
              </a:ext>
            </a:extLst>
          </p:cNvPr>
          <p:cNvSpPr>
            <a:spLocks noGrp="1"/>
          </p:cNvSpPr>
          <p:nvPr/>
        </p:nvSpPr>
        <p:spPr>
          <a:xfrm>
            <a:off x="914400" y="4572000"/>
            <a:ext cx="27432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625C6B"/>
                </a:solidFill>
              </a:defRPr>
            </a:pPr>
            <a:r>
              <a:rPr sz="1275" b="0">
                <a:solidFill>
                  <a:srgbClr val="625C6B"/>
                </a:solidFill>
              </a:rPr>
              <a:t>Contexto, personas, tensiones y oportunidades.</a:t>
            </a:r>
          </a:p>
        </p:txBody>
      </p:sp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C424442E-6255-4EB4-8932-08121C841C89}"/>
              </a:ext>
            </a:extLst>
          </p:cNvPr>
          <p:cNvSpPr>
            <a:spLocks noGrp="1"/>
          </p:cNvSpPr>
          <p:nvPr/>
        </p:nvSpPr>
        <p:spPr>
          <a:xfrm>
            <a:off x="4286250" y="1857375"/>
            <a:ext cx="3238500" cy="3381375"/>
          </a:xfrm>
          <a:prstGeom prst="roundRect">
            <a:avLst>
              <a:gd name="adj" fmla="val 3529"/>
            </a:avLst>
          </a:prstGeom>
          <a:solidFill>
            <a:srgbClr val="FFFFFF"/>
          </a:solidFill>
          <a:ln w="9525">
            <a:solidFill>
              <a:srgbClr val="E6E1EA"/>
            </a:solidFill>
            <a:prstDash val="solid"/>
          </a:ln>
        </p:spPr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5EBDAB8A-CEF6-46F1-AC26-F451D53FFBD4}"/>
              </a:ext>
            </a:extLst>
          </p:cNvPr>
          <p:cNvSpPr>
            <a:spLocks noGrp="1"/>
          </p:cNvSpPr>
          <p:nvPr/>
        </p:nvSpPr>
        <p:spPr>
          <a:xfrm>
            <a:off x="4533900" y="2095500"/>
            <a:ext cx="27432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1">
                <a:solidFill>
                  <a:srgbClr val="8B16E8"/>
                </a:solidFill>
              </a:defRPr>
            </a:pPr>
            <a:r>
              <a:rPr sz="1275" b="1">
                <a:solidFill>
                  <a:srgbClr val="8B16E8"/>
                </a:solidFill>
              </a:rPr>
              <a:t>DISEÑAR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AC608606-5E91-452A-802F-582D70CA4ED9}"/>
              </a:ext>
            </a:extLst>
          </p:cNvPr>
          <p:cNvSpPr>
            <a:spLocks noGrp="1"/>
          </p:cNvSpPr>
          <p:nvPr/>
        </p:nvSpPr>
        <p:spPr>
          <a:xfrm>
            <a:off x="4533900" y="2619375"/>
            <a:ext cx="2743200" cy="1809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13111A"/>
                </a:solidFill>
              </a:defRPr>
            </a:pPr>
            <a:r>
              <a:rPr sz="1950" b="1">
                <a:solidFill>
                  <a:srgbClr val="13111A"/>
                </a:solidFill>
              </a:rPr>
              <a:t>¿Qué valor vamos a crear?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30EEAADA-FF98-42DF-94FC-1AB176F150BA}"/>
              </a:ext>
            </a:extLst>
          </p:cNvPr>
          <p:cNvSpPr>
            <a:spLocks noGrp="1"/>
          </p:cNvSpPr>
          <p:nvPr/>
        </p:nvSpPr>
        <p:spPr>
          <a:xfrm>
            <a:off x="4533900" y="4572000"/>
            <a:ext cx="27432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625C6B"/>
                </a:solidFill>
              </a:defRPr>
            </a:pPr>
            <a:r>
              <a:rPr sz="1275" b="0">
                <a:solidFill>
                  <a:srgbClr val="625C6B"/>
                </a:solidFill>
              </a:rPr>
              <a:t>Propuesta, modelo y experiencia.</a:t>
            </a:r>
          </a:p>
        </p:txBody>
      </p:sp>
      <p:sp>
        <p:nvSpPr>
          <p:cNvPr id="13" name="Rectángulo: esquinas redondeadas 12">
            <a:extLst>
              <a:ext uri="{FF2B5EF4-FFF2-40B4-BE49-F238E27FC236}">
                <a16:creationId xmlns:a16="http://schemas.microsoft.com/office/drawing/2014/main" id="{212845A2-0818-4824-80DF-63DCBFE2B760}"/>
              </a:ext>
            </a:extLst>
          </p:cNvPr>
          <p:cNvSpPr>
            <a:spLocks noGrp="1"/>
          </p:cNvSpPr>
          <p:nvPr/>
        </p:nvSpPr>
        <p:spPr>
          <a:xfrm>
            <a:off x="7905750" y="1857375"/>
            <a:ext cx="3238500" cy="3381375"/>
          </a:xfrm>
          <a:prstGeom prst="roundRect">
            <a:avLst>
              <a:gd name="adj" fmla="val 3529"/>
            </a:avLst>
          </a:prstGeom>
          <a:solidFill>
            <a:srgbClr val="FFFFFF"/>
          </a:solidFill>
          <a:ln w="9525">
            <a:solidFill>
              <a:srgbClr val="E6E1EA"/>
            </a:solidFill>
            <a:prstDash val="solid"/>
          </a:ln>
        </p:spPr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91DD5DAA-B659-4C5B-B17C-82C8823CCD24}"/>
              </a:ext>
            </a:extLst>
          </p:cNvPr>
          <p:cNvSpPr>
            <a:spLocks noGrp="1"/>
          </p:cNvSpPr>
          <p:nvPr/>
        </p:nvSpPr>
        <p:spPr>
          <a:xfrm>
            <a:off x="8153400" y="2095500"/>
            <a:ext cx="27432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1">
                <a:solidFill>
                  <a:srgbClr val="8B16E8"/>
                </a:solidFill>
              </a:defRPr>
            </a:pPr>
            <a:r>
              <a:rPr sz="1275" b="1">
                <a:solidFill>
                  <a:srgbClr val="8B16E8"/>
                </a:solidFill>
              </a:rPr>
              <a:t>EJECUTAR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01743DB9-D011-4162-9011-A4EA7C5BF021}"/>
              </a:ext>
            </a:extLst>
          </p:cNvPr>
          <p:cNvSpPr>
            <a:spLocks noGrp="1"/>
          </p:cNvSpPr>
          <p:nvPr/>
        </p:nvSpPr>
        <p:spPr>
          <a:xfrm>
            <a:off x="8153400" y="2619375"/>
            <a:ext cx="2743200" cy="1809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13111A"/>
                </a:solidFill>
              </a:defRPr>
            </a:pPr>
            <a:r>
              <a:rPr sz="1950" b="1">
                <a:solidFill>
                  <a:srgbClr val="13111A"/>
                </a:solidFill>
              </a:rPr>
              <a:t>¿Qué probamos primero?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5308344C-1DBC-4CF4-B880-841801947C76}"/>
              </a:ext>
            </a:extLst>
          </p:cNvPr>
          <p:cNvSpPr>
            <a:spLocks noGrp="1"/>
          </p:cNvSpPr>
          <p:nvPr/>
        </p:nvSpPr>
        <p:spPr>
          <a:xfrm>
            <a:off x="8153400" y="4572000"/>
            <a:ext cx="27432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625C6B"/>
                </a:solidFill>
              </a:defRPr>
            </a:pPr>
            <a:r>
              <a:rPr sz="1275" b="0">
                <a:solidFill>
                  <a:srgbClr val="625C6B"/>
                </a:solidFill>
              </a:rPr>
              <a:t>Acción pequeña, evidencia y aprendizaje.</a:t>
            </a:r>
          </a:p>
        </p:txBody>
      </p:sp>
    </p:spTree>
    <p:extLst>
      <p:ext uri="{BB962C8B-B14F-4D97-AF65-F5344CB8AC3E}">
        <p14:creationId xmlns:p14="http://schemas.microsoft.com/office/powerpoint/2010/main" val="6369503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B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3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1068050" y="292523"/>
            <a:ext cx="457200" cy="405553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4F9DCC63-C0D9-4154-80E6-401B43FA219B}"/>
              </a:ext>
            </a:extLst>
          </p:cNvPr>
          <p:cNvSpPr>
            <a:spLocks noGrp="1"/>
          </p:cNvSpPr>
          <p:nvPr/>
        </p:nvSpPr>
        <p:spPr>
          <a:xfrm>
            <a:off x="666750" y="304800"/>
            <a:ext cx="2476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625C6B"/>
                </a:solidFill>
              </a:defRPr>
            </a:pPr>
            <a:r>
              <a:rPr sz="975" b="1">
                <a:solidFill>
                  <a:srgbClr val="625C6B"/>
                </a:solidFill>
              </a:rPr>
              <a:t>CLASE 1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4744489D-7A5E-47DE-8EA2-A8BEC8F0CC10}"/>
              </a:ext>
            </a:extLst>
          </p:cNvPr>
          <p:cNvSpPr>
            <a:spLocks noGrp="1"/>
          </p:cNvSpPr>
          <p:nvPr/>
        </p:nvSpPr>
        <p:spPr>
          <a:xfrm>
            <a:off x="11068050" y="628650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625C6B"/>
                </a:solidFill>
              </a:defRPr>
            </a:pPr>
            <a:r>
              <a:rPr sz="900" b="1">
                <a:solidFill>
                  <a:srgbClr val="625C6B"/>
                </a:solidFill>
              </a:rPr>
              <a:t>06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87011EC9-743E-4DCE-9A39-5E8A53022759}"/>
              </a:ext>
            </a:extLst>
          </p:cNvPr>
          <p:cNvSpPr>
            <a:spLocks noGrp="1"/>
          </p:cNvSpPr>
          <p:nvPr/>
        </p:nvSpPr>
        <p:spPr>
          <a:xfrm>
            <a:off x="666750" y="952500"/>
            <a:ext cx="98107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850" b="1">
                <a:solidFill>
                  <a:srgbClr val="13111A"/>
                </a:solidFill>
              </a:defRPr>
            </a:pPr>
            <a:r>
              <a:rPr sz="2850" b="1">
                <a:solidFill>
                  <a:srgbClr val="13111A"/>
                </a:solidFill>
              </a:rPr>
              <a:t>Una oportunidad útil reúne cuatro condiciones</a:t>
            </a:r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C9B60C99-67CF-4256-A0BD-4D8F80CA7519}"/>
              </a:ext>
            </a:extLst>
          </p:cNvPr>
          <p:cNvSpPr>
            <a:spLocks noGrp="1"/>
          </p:cNvSpPr>
          <p:nvPr/>
        </p:nvSpPr>
        <p:spPr>
          <a:xfrm>
            <a:off x="666750" y="1724025"/>
            <a:ext cx="1428750" cy="66675"/>
          </a:xfrm>
          <a:prstGeom prst="roundRect">
            <a:avLst>
              <a:gd name="adj" fmla="val 50000"/>
            </a:avLst>
          </a:prstGeom>
          <a:solidFill>
            <a:srgbClr val="65DB2D"/>
          </a:solidFill>
          <a:ln w="0">
            <a:noFill/>
            <a:prstDash val="solid"/>
          </a:ln>
        </p:spPr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BCFC0D72-81B0-4C40-99EE-BAF12EFE12F5}"/>
              </a:ext>
            </a:extLst>
          </p:cNvPr>
          <p:cNvSpPr>
            <a:spLocks noGrp="1"/>
          </p:cNvSpPr>
          <p:nvPr/>
        </p:nvSpPr>
        <p:spPr>
          <a:xfrm>
            <a:off x="666750" y="2095500"/>
            <a:ext cx="5143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1">
                <a:solidFill>
                  <a:srgbClr val="65DB2D"/>
                </a:solidFill>
              </a:defRPr>
            </a:pPr>
            <a:r>
              <a:rPr sz="1200" b="1">
                <a:solidFill>
                  <a:srgbClr val="65DB2D"/>
                </a:solidFill>
              </a:rPr>
              <a:t>01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9A3BC16B-5C43-4469-8C6A-20DED1D93093}"/>
              </a:ext>
            </a:extLst>
          </p:cNvPr>
          <p:cNvSpPr>
            <a:spLocks noGrp="1"/>
          </p:cNvSpPr>
          <p:nvPr/>
        </p:nvSpPr>
        <p:spPr>
          <a:xfrm>
            <a:off x="1381125" y="2057400"/>
            <a:ext cx="93345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75" b="1">
                <a:solidFill>
                  <a:srgbClr val="13111A"/>
                </a:solidFill>
              </a:defRPr>
            </a:pPr>
            <a:r>
              <a:rPr sz="1875" b="1">
                <a:solidFill>
                  <a:srgbClr val="13111A"/>
                </a:solidFill>
              </a:rPr>
              <a:t>Es concreta: sucede en una situación reconocible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1C374615-198A-47A5-994F-96FBCB3129E4}"/>
              </a:ext>
            </a:extLst>
          </p:cNvPr>
          <p:cNvSpPr>
            <a:spLocks noGrp="1"/>
          </p:cNvSpPr>
          <p:nvPr/>
        </p:nvSpPr>
        <p:spPr>
          <a:xfrm>
            <a:off x="666750" y="2914650"/>
            <a:ext cx="5143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1">
                <a:solidFill>
                  <a:srgbClr val="65DB2D"/>
                </a:solidFill>
              </a:defRPr>
            </a:pPr>
            <a:r>
              <a:rPr sz="1200" b="1">
                <a:solidFill>
                  <a:srgbClr val="65DB2D"/>
                </a:solidFill>
              </a:rPr>
              <a:t>02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C6575804-9A8D-4CE8-A774-50B5C91F233D}"/>
              </a:ext>
            </a:extLst>
          </p:cNvPr>
          <p:cNvSpPr>
            <a:spLocks noGrp="1"/>
          </p:cNvSpPr>
          <p:nvPr/>
        </p:nvSpPr>
        <p:spPr>
          <a:xfrm>
            <a:off x="1381125" y="2876550"/>
            <a:ext cx="93345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75" b="0">
                <a:solidFill>
                  <a:srgbClr val="13111A"/>
                </a:solidFill>
              </a:defRPr>
            </a:pPr>
            <a:r>
              <a:rPr sz="1875" b="0">
                <a:solidFill>
                  <a:srgbClr val="13111A"/>
                </a:solidFill>
              </a:rPr>
              <a:t>Afecta a personas identificables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04033C45-E19C-4366-B722-1311400C021F}"/>
              </a:ext>
            </a:extLst>
          </p:cNvPr>
          <p:cNvSpPr>
            <a:spLocks noGrp="1"/>
          </p:cNvSpPr>
          <p:nvPr/>
        </p:nvSpPr>
        <p:spPr>
          <a:xfrm>
            <a:off x="666750" y="3733800"/>
            <a:ext cx="5143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1">
                <a:solidFill>
                  <a:srgbClr val="65DB2D"/>
                </a:solidFill>
              </a:defRPr>
            </a:pPr>
            <a:r>
              <a:rPr sz="1200" b="1">
                <a:solidFill>
                  <a:srgbClr val="65DB2D"/>
                </a:solidFill>
              </a:rPr>
              <a:t>03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90473626-8238-45BB-9F52-CB94E1493AF0}"/>
              </a:ext>
            </a:extLst>
          </p:cNvPr>
          <p:cNvSpPr>
            <a:spLocks noGrp="1"/>
          </p:cNvSpPr>
          <p:nvPr/>
        </p:nvSpPr>
        <p:spPr>
          <a:xfrm>
            <a:off x="1381125" y="3695700"/>
            <a:ext cx="93345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75" b="0">
                <a:solidFill>
                  <a:srgbClr val="13111A"/>
                </a:solidFill>
              </a:defRPr>
            </a:pPr>
            <a:r>
              <a:rPr sz="1875" b="0">
                <a:solidFill>
                  <a:srgbClr val="13111A"/>
                </a:solidFill>
              </a:rPr>
              <a:t>Hoy se resuelve mal, con esfuerzo o no se resuelve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EF79023A-7A0B-4453-B3C3-1632EE3474F2}"/>
              </a:ext>
            </a:extLst>
          </p:cNvPr>
          <p:cNvSpPr>
            <a:spLocks noGrp="1"/>
          </p:cNvSpPr>
          <p:nvPr/>
        </p:nvSpPr>
        <p:spPr>
          <a:xfrm>
            <a:off x="666750" y="4552950"/>
            <a:ext cx="5143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1">
                <a:solidFill>
                  <a:srgbClr val="65DB2D"/>
                </a:solidFill>
              </a:defRPr>
            </a:pPr>
            <a:r>
              <a:rPr sz="1200" b="1">
                <a:solidFill>
                  <a:srgbClr val="65DB2D"/>
                </a:solidFill>
              </a:rPr>
              <a:t>04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B4917035-5EE6-46C7-A8B7-B32F1B371ED0}"/>
              </a:ext>
            </a:extLst>
          </p:cNvPr>
          <p:cNvSpPr>
            <a:spLocks noGrp="1"/>
          </p:cNvSpPr>
          <p:nvPr/>
        </p:nvSpPr>
        <p:spPr>
          <a:xfrm>
            <a:off x="1381125" y="4514850"/>
            <a:ext cx="93345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75" b="0">
                <a:solidFill>
                  <a:srgbClr val="13111A"/>
                </a:solidFill>
              </a:defRPr>
            </a:pPr>
            <a:r>
              <a:rPr sz="1875" b="0">
                <a:solidFill>
                  <a:srgbClr val="13111A"/>
                </a:solidFill>
              </a:rPr>
              <a:t>Admite distintas soluciones: no nos enamoramos de la primera</a:t>
            </a:r>
          </a:p>
        </p:txBody>
      </p:sp>
    </p:spTree>
    <p:extLst>
      <p:ext uri="{BB962C8B-B14F-4D97-AF65-F5344CB8AC3E}">
        <p14:creationId xmlns:p14="http://schemas.microsoft.com/office/powerpoint/2010/main" val="10116695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B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n 16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1068050" y="292523"/>
            <a:ext cx="457200" cy="405553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AE7367CF-9196-4249-858D-CD6CAB0085A4}"/>
              </a:ext>
            </a:extLst>
          </p:cNvPr>
          <p:cNvSpPr>
            <a:spLocks noGrp="1"/>
          </p:cNvSpPr>
          <p:nvPr/>
        </p:nvSpPr>
        <p:spPr>
          <a:xfrm>
            <a:off x="666750" y="304800"/>
            <a:ext cx="2476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625C6B"/>
                </a:solidFill>
              </a:defRPr>
            </a:pPr>
            <a:r>
              <a:rPr sz="975" b="1">
                <a:solidFill>
                  <a:srgbClr val="625C6B"/>
                </a:solidFill>
              </a:rPr>
              <a:t>CLASE 1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C76BC60C-C7A6-4DCF-8E5B-9C97CB03E6B4}"/>
              </a:ext>
            </a:extLst>
          </p:cNvPr>
          <p:cNvSpPr>
            <a:spLocks noGrp="1"/>
          </p:cNvSpPr>
          <p:nvPr/>
        </p:nvSpPr>
        <p:spPr>
          <a:xfrm>
            <a:off x="11068050" y="628650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625C6B"/>
                </a:solidFill>
              </a:defRPr>
            </a:pPr>
            <a:r>
              <a:rPr sz="900" b="1">
                <a:solidFill>
                  <a:srgbClr val="625C6B"/>
                </a:solidFill>
              </a:rPr>
              <a:t>07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10ED8354-E495-4AB2-BD90-AF2A0DF42668}"/>
              </a:ext>
            </a:extLst>
          </p:cNvPr>
          <p:cNvSpPr>
            <a:spLocks noGrp="1"/>
          </p:cNvSpPr>
          <p:nvPr/>
        </p:nvSpPr>
        <p:spPr>
          <a:xfrm>
            <a:off x="666750" y="876300"/>
            <a:ext cx="1028700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850" b="1">
                <a:solidFill>
                  <a:srgbClr val="13111A"/>
                </a:solidFill>
              </a:defRPr>
            </a:pPr>
            <a:r>
              <a:rPr sz="2850" b="1">
                <a:solidFill>
                  <a:srgbClr val="13111A"/>
                </a:solidFill>
              </a:rPr>
              <a:t>Persona + situación + resultado</a:t>
            </a:r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83729C97-A5C2-4BB7-B3CA-2A3AE9E5EE53}"/>
              </a:ext>
            </a:extLst>
          </p:cNvPr>
          <p:cNvSpPr>
            <a:spLocks noGrp="1"/>
          </p:cNvSpPr>
          <p:nvPr/>
        </p:nvSpPr>
        <p:spPr>
          <a:xfrm>
            <a:off x="666750" y="1857375"/>
            <a:ext cx="3238500" cy="3381375"/>
          </a:xfrm>
          <a:prstGeom prst="roundRect">
            <a:avLst>
              <a:gd name="adj" fmla="val 3529"/>
            </a:avLst>
          </a:prstGeom>
          <a:solidFill>
            <a:srgbClr val="F4F0F7"/>
          </a:solidFill>
          <a:ln w="9525">
            <a:solidFill>
              <a:srgbClr val="E6E1EA"/>
            </a:solidFill>
            <a:prstDash val="solid"/>
          </a:ln>
        </p:spPr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E11DFA3A-141F-40DC-AECE-532A6076DDDD}"/>
              </a:ext>
            </a:extLst>
          </p:cNvPr>
          <p:cNvSpPr>
            <a:spLocks noGrp="1"/>
          </p:cNvSpPr>
          <p:nvPr/>
        </p:nvSpPr>
        <p:spPr>
          <a:xfrm>
            <a:off x="914400" y="2095500"/>
            <a:ext cx="27432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1">
                <a:solidFill>
                  <a:srgbClr val="8B16E8"/>
                </a:solidFill>
              </a:defRPr>
            </a:pPr>
            <a:r>
              <a:rPr sz="1275" b="1">
                <a:solidFill>
                  <a:srgbClr val="8B16E8"/>
                </a:solidFill>
              </a:rPr>
              <a:t>PERSONA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0D427210-C9A8-4FC1-8542-8DE73EB7A028}"/>
              </a:ext>
            </a:extLst>
          </p:cNvPr>
          <p:cNvSpPr>
            <a:spLocks noGrp="1"/>
          </p:cNvSpPr>
          <p:nvPr/>
        </p:nvSpPr>
        <p:spPr>
          <a:xfrm>
            <a:off x="914400" y="2619375"/>
            <a:ext cx="2743200" cy="1809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13111A"/>
                </a:solidFill>
              </a:defRPr>
            </a:pPr>
            <a:r>
              <a:rPr sz="1950" b="1">
                <a:solidFill>
                  <a:srgbClr val="13111A"/>
                </a:solidFill>
              </a:rPr>
              <a:t>¿A quién queremos ayudar?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F3BD8367-E2B4-4164-9E22-FA25465B3E59}"/>
              </a:ext>
            </a:extLst>
          </p:cNvPr>
          <p:cNvSpPr>
            <a:spLocks noGrp="1"/>
          </p:cNvSpPr>
          <p:nvPr/>
        </p:nvSpPr>
        <p:spPr>
          <a:xfrm>
            <a:off x="914400" y="4572000"/>
            <a:ext cx="27432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625C6B"/>
                </a:solidFill>
              </a:defRPr>
            </a:pPr>
            <a:r>
              <a:rPr sz="1275" b="0">
                <a:solidFill>
                  <a:srgbClr val="625C6B"/>
                </a:solidFill>
              </a:rPr>
              <a:t>No “a todos”. Un grupo concreto.</a:t>
            </a:r>
          </a:p>
        </p:txBody>
      </p:sp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234C5B0C-E367-4E0B-B7EB-E0B7F0577D9E}"/>
              </a:ext>
            </a:extLst>
          </p:cNvPr>
          <p:cNvSpPr>
            <a:spLocks noGrp="1"/>
          </p:cNvSpPr>
          <p:nvPr/>
        </p:nvSpPr>
        <p:spPr>
          <a:xfrm>
            <a:off x="4286250" y="1857375"/>
            <a:ext cx="3238500" cy="3381375"/>
          </a:xfrm>
          <a:prstGeom prst="roundRect">
            <a:avLst>
              <a:gd name="adj" fmla="val 3529"/>
            </a:avLst>
          </a:prstGeom>
          <a:solidFill>
            <a:srgbClr val="FFFFFF"/>
          </a:solidFill>
          <a:ln w="9525">
            <a:solidFill>
              <a:srgbClr val="E6E1EA"/>
            </a:solidFill>
            <a:prstDash val="solid"/>
          </a:ln>
        </p:spPr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EA1B79F2-BA4F-4CA3-BFAD-9C81E02CD65F}"/>
              </a:ext>
            </a:extLst>
          </p:cNvPr>
          <p:cNvSpPr>
            <a:spLocks noGrp="1"/>
          </p:cNvSpPr>
          <p:nvPr/>
        </p:nvSpPr>
        <p:spPr>
          <a:xfrm>
            <a:off x="4533900" y="2095500"/>
            <a:ext cx="27432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1">
                <a:solidFill>
                  <a:srgbClr val="8B16E8"/>
                </a:solidFill>
              </a:defRPr>
            </a:pPr>
            <a:r>
              <a:rPr sz="1275" b="1">
                <a:solidFill>
                  <a:srgbClr val="8B16E8"/>
                </a:solidFill>
              </a:rPr>
              <a:t>SITUACIÓN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330D2AE7-FD57-417E-A989-5869D4F9CCF8}"/>
              </a:ext>
            </a:extLst>
          </p:cNvPr>
          <p:cNvSpPr>
            <a:spLocks noGrp="1"/>
          </p:cNvSpPr>
          <p:nvPr/>
        </p:nvSpPr>
        <p:spPr>
          <a:xfrm>
            <a:off x="4533900" y="2619375"/>
            <a:ext cx="2743200" cy="1809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13111A"/>
                </a:solidFill>
              </a:defRPr>
            </a:pPr>
            <a:r>
              <a:rPr sz="1950" b="1">
                <a:solidFill>
                  <a:srgbClr val="13111A"/>
                </a:solidFill>
              </a:rPr>
              <a:t>¿Cuándo aparece la dificultad?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D741723B-34A4-48F7-8644-CF0D8C9A00D7}"/>
              </a:ext>
            </a:extLst>
          </p:cNvPr>
          <p:cNvSpPr>
            <a:spLocks noGrp="1"/>
          </p:cNvSpPr>
          <p:nvPr/>
        </p:nvSpPr>
        <p:spPr>
          <a:xfrm>
            <a:off x="4533900" y="4572000"/>
            <a:ext cx="27432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625C6B"/>
                </a:solidFill>
              </a:defRPr>
            </a:pPr>
            <a:r>
              <a:rPr sz="1275" b="0">
                <a:solidFill>
                  <a:srgbClr val="625C6B"/>
                </a:solidFill>
              </a:rPr>
              <a:t>Momento, lugar y contexto.</a:t>
            </a:r>
          </a:p>
        </p:txBody>
      </p:sp>
      <p:sp>
        <p:nvSpPr>
          <p:cNvPr id="13" name="Rectángulo: esquinas redondeadas 12">
            <a:extLst>
              <a:ext uri="{FF2B5EF4-FFF2-40B4-BE49-F238E27FC236}">
                <a16:creationId xmlns:a16="http://schemas.microsoft.com/office/drawing/2014/main" id="{70A9D69E-491C-4578-8D70-AAE5D2049778}"/>
              </a:ext>
            </a:extLst>
          </p:cNvPr>
          <p:cNvSpPr>
            <a:spLocks noGrp="1"/>
          </p:cNvSpPr>
          <p:nvPr/>
        </p:nvSpPr>
        <p:spPr>
          <a:xfrm>
            <a:off x="7905750" y="1857375"/>
            <a:ext cx="3238500" cy="3381375"/>
          </a:xfrm>
          <a:prstGeom prst="roundRect">
            <a:avLst>
              <a:gd name="adj" fmla="val 3529"/>
            </a:avLst>
          </a:prstGeom>
          <a:solidFill>
            <a:srgbClr val="FFFFFF"/>
          </a:solidFill>
          <a:ln w="9525">
            <a:solidFill>
              <a:srgbClr val="E6E1EA"/>
            </a:solidFill>
            <a:prstDash val="solid"/>
          </a:ln>
        </p:spPr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6E08F1C8-293A-4D38-98E9-63A735A0DF9B}"/>
              </a:ext>
            </a:extLst>
          </p:cNvPr>
          <p:cNvSpPr>
            <a:spLocks noGrp="1"/>
          </p:cNvSpPr>
          <p:nvPr/>
        </p:nvSpPr>
        <p:spPr>
          <a:xfrm>
            <a:off x="8153400" y="2095500"/>
            <a:ext cx="27432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1">
                <a:solidFill>
                  <a:srgbClr val="8B16E8"/>
                </a:solidFill>
              </a:defRPr>
            </a:pPr>
            <a:r>
              <a:rPr sz="1275" b="1">
                <a:solidFill>
                  <a:srgbClr val="8B16E8"/>
                </a:solidFill>
              </a:rPr>
              <a:t>RESULTADO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8F40752F-34A4-42CA-98C6-43E928E309CE}"/>
              </a:ext>
            </a:extLst>
          </p:cNvPr>
          <p:cNvSpPr>
            <a:spLocks noGrp="1"/>
          </p:cNvSpPr>
          <p:nvPr/>
        </p:nvSpPr>
        <p:spPr>
          <a:xfrm>
            <a:off x="8153400" y="2619375"/>
            <a:ext cx="2743200" cy="1809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13111A"/>
                </a:solidFill>
              </a:defRPr>
            </a:pPr>
            <a:r>
              <a:rPr sz="1950" b="1">
                <a:solidFill>
                  <a:srgbClr val="13111A"/>
                </a:solidFill>
              </a:rPr>
              <a:t>¿Qué quiere lograr?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F70C1C69-B415-4EFE-91A8-81EF0A2FC3F3}"/>
              </a:ext>
            </a:extLst>
          </p:cNvPr>
          <p:cNvSpPr>
            <a:spLocks noGrp="1"/>
          </p:cNvSpPr>
          <p:nvPr/>
        </p:nvSpPr>
        <p:spPr>
          <a:xfrm>
            <a:off x="8153400" y="4572000"/>
            <a:ext cx="27432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625C6B"/>
                </a:solidFill>
              </a:defRPr>
            </a:pPr>
            <a:r>
              <a:rPr sz="1275" b="0">
                <a:solidFill>
                  <a:srgbClr val="625C6B"/>
                </a:solidFill>
              </a:rPr>
              <a:t>Avance funcional, social o emocional.</a:t>
            </a:r>
          </a:p>
        </p:txBody>
      </p:sp>
    </p:spTree>
    <p:extLst>
      <p:ext uri="{BB962C8B-B14F-4D97-AF65-F5344CB8AC3E}">
        <p14:creationId xmlns:p14="http://schemas.microsoft.com/office/powerpoint/2010/main" val="17334499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B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1068050" y="292523"/>
            <a:ext cx="457200" cy="405553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91673BBB-A5AA-4DAC-9D15-6645BEC46FDC}"/>
              </a:ext>
            </a:extLst>
          </p:cNvPr>
          <p:cNvSpPr>
            <a:spLocks noGrp="1"/>
          </p:cNvSpPr>
          <p:nvPr/>
        </p:nvSpPr>
        <p:spPr>
          <a:xfrm>
            <a:off x="666750" y="304800"/>
            <a:ext cx="2476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625C6B"/>
                </a:solidFill>
              </a:defRPr>
            </a:pPr>
            <a:r>
              <a:rPr sz="975" b="1">
                <a:solidFill>
                  <a:srgbClr val="625C6B"/>
                </a:solidFill>
              </a:rPr>
              <a:t>CLASE 1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247B63D1-3817-4CF5-A27B-612ED5B2A60B}"/>
              </a:ext>
            </a:extLst>
          </p:cNvPr>
          <p:cNvSpPr>
            <a:spLocks noGrp="1"/>
          </p:cNvSpPr>
          <p:nvPr/>
        </p:nvSpPr>
        <p:spPr>
          <a:xfrm>
            <a:off x="11068050" y="628650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625C6B"/>
                </a:solidFill>
              </a:defRPr>
            </a:pPr>
            <a:r>
              <a:rPr sz="900" b="1">
                <a:solidFill>
                  <a:srgbClr val="625C6B"/>
                </a:solidFill>
              </a:rPr>
              <a:t>08</a:t>
            </a:r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64B71045-1972-4022-B50C-84129C85C0A5}"/>
              </a:ext>
            </a:extLst>
          </p:cNvPr>
          <p:cNvSpPr>
            <a:spLocks noGrp="1"/>
          </p:cNvSpPr>
          <p:nvPr/>
        </p:nvSpPr>
        <p:spPr>
          <a:xfrm>
            <a:off x="666750" y="1219200"/>
            <a:ext cx="114300" cy="4000500"/>
          </a:xfrm>
          <a:prstGeom prst="roundRect">
            <a:avLst>
              <a:gd name="adj" fmla="val 50000"/>
            </a:avLst>
          </a:prstGeom>
          <a:solidFill>
            <a:srgbClr val="087CF0"/>
          </a:solidFill>
          <a:ln w="0">
            <a:noFill/>
            <a:prstDash val="solid"/>
          </a:ln>
        </p:spPr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D2756CAA-518B-4097-B14A-B06287F01707}"/>
              </a:ext>
            </a:extLst>
          </p:cNvPr>
          <p:cNvSpPr>
            <a:spLocks noGrp="1"/>
          </p:cNvSpPr>
          <p:nvPr/>
        </p:nvSpPr>
        <p:spPr>
          <a:xfrm>
            <a:off x="1066800" y="1257300"/>
            <a:ext cx="9715500" cy="2238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3750" b="1">
                <a:solidFill>
                  <a:srgbClr val="13111A"/>
                </a:solidFill>
              </a:defRPr>
            </a:pPr>
            <a:r>
              <a:rPr sz="3750" b="1">
                <a:solidFill>
                  <a:srgbClr val="13111A"/>
                </a:solidFill>
              </a:rPr>
              <a:t>La tecnología no es la propuesta de valor.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4B89BA85-4926-447D-BF33-A36087871D52}"/>
              </a:ext>
            </a:extLst>
          </p:cNvPr>
          <p:cNvSpPr>
            <a:spLocks noGrp="1"/>
          </p:cNvSpPr>
          <p:nvPr/>
        </p:nvSpPr>
        <p:spPr>
          <a:xfrm>
            <a:off x="1066800" y="3762375"/>
            <a:ext cx="904875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75" b="0">
                <a:solidFill>
                  <a:srgbClr val="625C6B"/>
                </a:solidFill>
              </a:defRPr>
            </a:pPr>
            <a:r>
              <a:rPr sz="1875" b="0">
                <a:solidFill>
                  <a:srgbClr val="625C6B"/>
                </a:solidFill>
              </a:rPr>
              <a:t>La tecnología es valiosa cuando vuelve una solución más simple, accesible, confiable o significativa.</a:t>
            </a:r>
          </a:p>
        </p:txBody>
      </p:sp>
    </p:spTree>
    <p:extLst>
      <p:ext uri="{BB962C8B-B14F-4D97-AF65-F5344CB8AC3E}">
        <p14:creationId xmlns:p14="http://schemas.microsoft.com/office/powerpoint/2010/main" val="8864222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B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3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1068050" y="292523"/>
            <a:ext cx="457200" cy="405553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A9D0AD03-B980-4576-B22B-D60F8DFED3E3}"/>
              </a:ext>
            </a:extLst>
          </p:cNvPr>
          <p:cNvSpPr>
            <a:spLocks noGrp="1"/>
          </p:cNvSpPr>
          <p:nvPr/>
        </p:nvSpPr>
        <p:spPr>
          <a:xfrm>
            <a:off x="666750" y="304800"/>
            <a:ext cx="2476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625C6B"/>
                </a:solidFill>
              </a:defRPr>
            </a:pPr>
            <a:r>
              <a:rPr sz="975" b="1">
                <a:solidFill>
                  <a:srgbClr val="625C6B"/>
                </a:solidFill>
              </a:rPr>
              <a:t>CLASE 1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E82186F4-18FE-4EBE-A740-7A4E5432EFE1}"/>
              </a:ext>
            </a:extLst>
          </p:cNvPr>
          <p:cNvSpPr>
            <a:spLocks noGrp="1"/>
          </p:cNvSpPr>
          <p:nvPr/>
        </p:nvSpPr>
        <p:spPr>
          <a:xfrm>
            <a:off x="11068050" y="628650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625C6B"/>
                </a:solidFill>
              </a:defRPr>
            </a:pPr>
            <a:r>
              <a:rPr sz="900" b="1">
                <a:solidFill>
                  <a:srgbClr val="625C6B"/>
                </a:solidFill>
              </a:rPr>
              <a:t>09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E71420BB-C5B4-423A-93C2-E9C013D5FCAE}"/>
              </a:ext>
            </a:extLst>
          </p:cNvPr>
          <p:cNvSpPr>
            <a:spLocks noGrp="1"/>
          </p:cNvSpPr>
          <p:nvPr/>
        </p:nvSpPr>
        <p:spPr>
          <a:xfrm>
            <a:off x="666750" y="952500"/>
            <a:ext cx="98107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850" b="1">
                <a:solidFill>
                  <a:srgbClr val="13111A"/>
                </a:solidFill>
              </a:defRPr>
            </a:pPr>
            <a:r>
              <a:rPr sz="2850" b="1">
                <a:solidFill>
                  <a:srgbClr val="13111A"/>
                </a:solidFill>
              </a:rPr>
              <a:t>Marketing 6.0: experiencias conectadas</a:t>
            </a:r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AF87322C-8EE3-4E62-AEB6-465FAF735B97}"/>
              </a:ext>
            </a:extLst>
          </p:cNvPr>
          <p:cNvSpPr>
            <a:spLocks noGrp="1"/>
          </p:cNvSpPr>
          <p:nvPr/>
        </p:nvSpPr>
        <p:spPr>
          <a:xfrm>
            <a:off x="666750" y="1724025"/>
            <a:ext cx="1428750" cy="66675"/>
          </a:xfrm>
          <a:prstGeom prst="roundRect">
            <a:avLst>
              <a:gd name="adj" fmla="val 50000"/>
            </a:avLst>
          </a:prstGeom>
          <a:solidFill>
            <a:srgbClr val="087CF0"/>
          </a:solidFill>
          <a:ln w="0">
            <a:noFill/>
            <a:prstDash val="solid"/>
          </a:ln>
        </p:spPr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BE4D726F-A132-4713-8C8A-C1FD77883306}"/>
              </a:ext>
            </a:extLst>
          </p:cNvPr>
          <p:cNvSpPr>
            <a:spLocks noGrp="1"/>
          </p:cNvSpPr>
          <p:nvPr/>
        </p:nvSpPr>
        <p:spPr>
          <a:xfrm>
            <a:off x="666750" y="2095500"/>
            <a:ext cx="5143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1">
                <a:solidFill>
                  <a:srgbClr val="087CF0"/>
                </a:solidFill>
              </a:defRPr>
            </a:pPr>
            <a:r>
              <a:rPr sz="1200" b="1">
                <a:solidFill>
                  <a:srgbClr val="087CF0"/>
                </a:solidFill>
              </a:rPr>
              <a:t>01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29E7175D-5AE0-4F95-AC41-E24066F2FE05}"/>
              </a:ext>
            </a:extLst>
          </p:cNvPr>
          <p:cNvSpPr>
            <a:spLocks noGrp="1"/>
          </p:cNvSpPr>
          <p:nvPr/>
        </p:nvSpPr>
        <p:spPr>
          <a:xfrm>
            <a:off x="1381125" y="2057400"/>
            <a:ext cx="93345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75" b="1">
                <a:solidFill>
                  <a:srgbClr val="13111A"/>
                </a:solidFill>
              </a:defRPr>
            </a:pPr>
            <a:r>
              <a:rPr sz="1875" b="1">
                <a:solidFill>
                  <a:srgbClr val="13111A"/>
                </a:solidFill>
              </a:rPr>
              <a:t>Lo físico y lo digital se integran en una misma experiencia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9DF27687-1FEF-48C6-9740-301E6AEBEF6A}"/>
              </a:ext>
            </a:extLst>
          </p:cNvPr>
          <p:cNvSpPr>
            <a:spLocks noGrp="1"/>
          </p:cNvSpPr>
          <p:nvPr/>
        </p:nvSpPr>
        <p:spPr>
          <a:xfrm>
            <a:off x="666750" y="2914650"/>
            <a:ext cx="5143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1">
                <a:solidFill>
                  <a:srgbClr val="087CF0"/>
                </a:solidFill>
              </a:defRPr>
            </a:pPr>
            <a:r>
              <a:rPr sz="1200" b="1">
                <a:solidFill>
                  <a:srgbClr val="087CF0"/>
                </a:solidFill>
              </a:rPr>
              <a:t>02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FFBE66D7-F645-4DDD-BC58-84F36CD36279}"/>
              </a:ext>
            </a:extLst>
          </p:cNvPr>
          <p:cNvSpPr>
            <a:spLocks noGrp="1"/>
          </p:cNvSpPr>
          <p:nvPr/>
        </p:nvSpPr>
        <p:spPr>
          <a:xfrm>
            <a:off x="1381125" y="2876550"/>
            <a:ext cx="93345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75" b="0">
                <a:solidFill>
                  <a:srgbClr val="13111A"/>
                </a:solidFill>
              </a:defRPr>
            </a:pPr>
            <a:r>
              <a:rPr sz="1875" b="0">
                <a:solidFill>
                  <a:srgbClr val="13111A"/>
                </a:solidFill>
              </a:rPr>
              <a:t>La interacción puede ser más inmersiva, personalizada y contextual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CFC7384F-4BF7-4235-908B-13598F8EBB86}"/>
              </a:ext>
            </a:extLst>
          </p:cNvPr>
          <p:cNvSpPr>
            <a:spLocks noGrp="1"/>
          </p:cNvSpPr>
          <p:nvPr/>
        </p:nvSpPr>
        <p:spPr>
          <a:xfrm>
            <a:off x="666750" y="3733800"/>
            <a:ext cx="5143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1">
                <a:solidFill>
                  <a:srgbClr val="087CF0"/>
                </a:solidFill>
              </a:defRPr>
            </a:pPr>
            <a:r>
              <a:rPr sz="1200" b="1">
                <a:solidFill>
                  <a:srgbClr val="087CF0"/>
                </a:solidFill>
              </a:rPr>
              <a:t>03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5A611301-645B-496E-9217-8FFA5EA6C117}"/>
              </a:ext>
            </a:extLst>
          </p:cNvPr>
          <p:cNvSpPr>
            <a:spLocks noGrp="1"/>
          </p:cNvSpPr>
          <p:nvPr/>
        </p:nvSpPr>
        <p:spPr>
          <a:xfrm>
            <a:off x="1381125" y="3695700"/>
            <a:ext cx="93345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75" b="0">
                <a:solidFill>
                  <a:srgbClr val="13111A"/>
                </a:solidFill>
              </a:defRPr>
            </a:pPr>
            <a:r>
              <a:rPr sz="1875" b="0">
                <a:solidFill>
                  <a:srgbClr val="13111A"/>
                </a:solidFill>
              </a:rPr>
              <a:t>Los datos y la IA ayudan a comprender y anticipar necesidades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8AF085ED-08A6-44DC-A6F4-F21BEF65BD5E}"/>
              </a:ext>
            </a:extLst>
          </p:cNvPr>
          <p:cNvSpPr>
            <a:spLocks noGrp="1"/>
          </p:cNvSpPr>
          <p:nvPr/>
        </p:nvSpPr>
        <p:spPr>
          <a:xfrm>
            <a:off x="666750" y="4552950"/>
            <a:ext cx="5143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1">
                <a:solidFill>
                  <a:srgbClr val="087CF0"/>
                </a:solidFill>
              </a:defRPr>
            </a:pPr>
            <a:r>
              <a:rPr sz="1200" b="1">
                <a:solidFill>
                  <a:srgbClr val="087CF0"/>
                </a:solidFill>
              </a:rPr>
              <a:t>04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55AC9B43-3660-462F-88F6-C589210703A8}"/>
              </a:ext>
            </a:extLst>
          </p:cNvPr>
          <p:cNvSpPr>
            <a:spLocks noGrp="1"/>
          </p:cNvSpPr>
          <p:nvPr/>
        </p:nvSpPr>
        <p:spPr>
          <a:xfrm>
            <a:off x="1381125" y="4514850"/>
            <a:ext cx="93345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75" b="0">
                <a:solidFill>
                  <a:srgbClr val="13111A"/>
                </a:solidFill>
              </a:defRPr>
            </a:pPr>
            <a:r>
              <a:rPr sz="1875" b="0">
                <a:solidFill>
                  <a:srgbClr val="13111A"/>
                </a:solidFill>
              </a:rPr>
              <a:t>El criterio sigue siendo humano: utilidad, confianza, inclusión y sentido</a:t>
            </a:r>
          </a:p>
        </p:txBody>
      </p:sp>
    </p:spTree>
    <p:extLst>
      <p:ext uri="{BB962C8B-B14F-4D97-AF65-F5344CB8AC3E}">
        <p14:creationId xmlns:p14="http://schemas.microsoft.com/office/powerpoint/2010/main" val="20584804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B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n 16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1068050" y="292523"/>
            <a:ext cx="457200" cy="405553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0ABCEA3A-EA0D-437E-8315-E08295CC7E2A}"/>
              </a:ext>
            </a:extLst>
          </p:cNvPr>
          <p:cNvSpPr>
            <a:spLocks noGrp="1"/>
          </p:cNvSpPr>
          <p:nvPr/>
        </p:nvSpPr>
        <p:spPr>
          <a:xfrm>
            <a:off x="666750" y="304800"/>
            <a:ext cx="2476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625C6B"/>
                </a:solidFill>
              </a:defRPr>
            </a:pPr>
            <a:r>
              <a:rPr sz="975" b="1">
                <a:solidFill>
                  <a:srgbClr val="625C6B"/>
                </a:solidFill>
              </a:rPr>
              <a:t>CLASE 1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DFE9CFF4-D2BE-45A6-9632-E0A35EF912DE}"/>
              </a:ext>
            </a:extLst>
          </p:cNvPr>
          <p:cNvSpPr>
            <a:spLocks noGrp="1"/>
          </p:cNvSpPr>
          <p:nvPr/>
        </p:nvSpPr>
        <p:spPr>
          <a:xfrm>
            <a:off x="11068050" y="628650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625C6B"/>
                </a:solidFill>
              </a:defRPr>
            </a:pPr>
            <a:r>
              <a:rPr sz="900" b="1">
                <a:solidFill>
                  <a:srgbClr val="625C6B"/>
                </a:solidFill>
              </a:rPr>
              <a:t>10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D2BCA053-B769-4285-9A7E-F53921989BC4}"/>
              </a:ext>
            </a:extLst>
          </p:cNvPr>
          <p:cNvSpPr>
            <a:spLocks noGrp="1"/>
          </p:cNvSpPr>
          <p:nvPr/>
        </p:nvSpPr>
        <p:spPr>
          <a:xfrm>
            <a:off x="666750" y="876300"/>
            <a:ext cx="1028700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850" b="1">
                <a:solidFill>
                  <a:srgbClr val="13111A"/>
                </a:solidFill>
              </a:defRPr>
            </a:pPr>
            <a:r>
              <a:rPr sz="2850" b="1">
                <a:solidFill>
                  <a:srgbClr val="13111A"/>
                </a:solidFill>
              </a:rPr>
              <a:t>La IA puede ayudarnos, pero hay que dirigirla</a:t>
            </a:r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33ADA0EE-0448-4B6E-B0AC-3232078B2BEA}"/>
              </a:ext>
            </a:extLst>
          </p:cNvPr>
          <p:cNvSpPr>
            <a:spLocks noGrp="1"/>
          </p:cNvSpPr>
          <p:nvPr/>
        </p:nvSpPr>
        <p:spPr>
          <a:xfrm>
            <a:off x="666750" y="1857375"/>
            <a:ext cx="3238500" cy="3381375"/>
          </a:xfrm>
          <a:prstGeom prst="roundRect">
            <a:avLst>
              <a:gd name="adj" fmla="val 3529"/>
            </a:avLst>
          </a:prstGeom>
          <a:solidFill>
            <a:srgbClr val="F4F0F7"/>
          </a:solidFill>
          <a:ln w="9525">
            <a:solidFill>
              <a:srgbClr val="E6E1EA"/>
            </a:solidFill>
            <a:prstDash val="solid"/>
          </a:ln>
        </p:spPr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B03068C3-D3BD-48DB-B6B3-7587798498FE}"/>
              </a:ext>
            </a:extLst>
          </p:cNvPr>
          <p:cNvSpPr>
            <a:spLocks noGrp="1"/>
          </p:cNvSpPr>
          <p:nvPr/>
        </p:nvSpPr>
        <p:spPr>
          <a:xfrm>
            <a:off x="914400" y="2095500"/>
            <a:ext cx="27432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1">
                <a:solidFill>
                  <a:srgbClr val="8B16E8"/>
                </a:solidFill>
              </a:defRPr>
            </a:pPr>
            <a:r>
              <a:rPr sz="1275" b="1">
                <a:solidFill>
                  <a:srgbClr val="8B16E8"/>
                </a:solidFill>
              </a:rPr>
              <a:t>EXPLORAR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14EA5ACE-6E98-41EE-A9D7-8A9A1E4C91FD}"/>
              </a:ext>
            </a:extLst>
          </p:cNvPr>
          <p:cNvSpPr>
            <a:spLocks noGrp="1"/>
          </p:cNvSpPr>
          <p:nvPr/>
        </p:nvSpPr>
        <p:spPr>
          <a:xfrm>
            <a:off x="914400" y="2619375"/>
            <a:ext cx="2743200" cy="1809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13111A"/>
                </a:solidFill>
              </a:defRPr>
            </a:pPr>
            <a:r>
              <a:rPr sz="1950" b="1">
                <a:solidFill>
                  <a:srgbClr val="13111A"/>
                </a:solidFill>
              </a:rPr>
              <a:t>Generar alternativas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D3BA06AB-BD0A-43E7-96B2-EAFC741E3F2C}"/>
              </a:ext>
            </a:extLst>
          </p:cNvPr>
          <p:cNvSpPr>
            <a:spLocks noGrp="1"/>
          </p:cNvSpPr>
          <p:nvPr/>
        </p:nvSpPr>
        <p:spPr>
          <a:xfrm>
            <a:off x="914400" y="4572000"/>
            <a:ext cx="27432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625C6B"/>
                </a:solidFill>
              </a:defRPr>
            </a:pPr>
            <a:r>
              <a:rPr sz="1275" b="0">
                <a:solidFill>
                  <a:srgbClr val="625C6B"/>
                </a:solidFill>
              </a:rPr>
              <a:t>Buscar causas, usuarios y soluciones posibles.</a:t>
            </a:r>
          </a:p>
        </p:txBody>
      </p:sp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DD07F8BA-C26C-439C-A41D-7B1EB5232C35}"/>
              </a:ext>
            </a:extLst>
          </p:cNvPr>
          <p:cNvSpPr>
            <a:spLocks noGrp="1"/>
          </p:cNvSpPr>
          <p:nvPr/>
        </p:nvSpPr>
        <p:spPr>
          <a:xfrm>
            <a:off x="4286250" y="1857375"/>
            <a:ext cx="3238500" cy="3381375"/>
          </a:xfrm>
          <a:prstGeom prst="roundRect">
            <a:avLst>
              <a:gd name="adj" fmla="val 3529"/>
            </a:avLst>
          </a:prstGeom>
          <a:solidFill>
            <a:srgbClr val="FFFFFF"/>
          </a:solidFill>
          <a:ln w="9525">
            <a:solidFill>
              <a:srgbClr val="E6E1EA"/>
            </a:solidFill>
            <a:prstDash val="solid"/>
          </a:ln>
        </p:spPr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7E623202-0AAE-420E-BBBA-A18AF2E0D598}"/>
              </a:ext>
            </a:extLst>
          </p:cNvPr>
          <p:cNvSpPr>
            <a:spLocks noGrp="1"/>
          </p:cNvSpPr>
          <p:nvPr/>
        </p:nvSpPr>
        <p:spPr>
          <a:xfrm>
            <a:off x="4533900" y="2095500"/>
            <a:ext cx="27432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1">
                <a:solidFill>
                  <a:srgbClr val="8B16E8"/>
                </a:solidFill>
              </a:defRPr>
            </a:pPr>
            <a:r>
              <a:rPr sz="1275" b="1">
                <a:solidFill>
                  <a:srgbClr val="8B16E8"/>
                </a:solidFill>
              </a:rPr>
              <a:t>CONTRASTAR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041A7E18-6131-4436-9884-3FF81D38FCE7}"/>
              </a:ext>
            </a:extLst>
          </p:cNvPr>
          <p:cNvSpPr>
            <a:spLocks noGrp="1"/>
          </p:cNvSpPr>
          <p:nvPr/>
        </p:nvSpPr>
        <p:spPr>
          <a:xfrm>
            <a:off x="4533900" y="2619375"/>
            <a:ext cx="2743200" cy="1809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13111A"/>
                </a:solidFill>
              </a:defRPr>
            </a:pPr>
            <a:r>
              <a:rPr sz="1950" b="1">
                <a:solidFill>
                  <a:srgbClr val="13111A"/>
                </a:solidFill>
              </a:rPr>
              <a:t>Detectar puntos ciegos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87B9A85F-72CC-48E6-92DC-61CF65A6A4CC}"/>
              </a:ext>
            </a:extLst>
          </p:cNvPr>
          <p:cNvSpPr>
            <a:spLocks noGrp="1"/>
          </p:cNvSpPr>
          <p:nvPr/>
        </p:nvSpPr>
        <p:spPr>
          <a:xfrm>
            <a:off x="4533900" y="4572000"/>
            <a:ext cx="27432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625C6B"/>
                </a:solidFill>
              </a:defRPr>
            </a:pPr>
            <a:r>
              <a:rPr sz="1275" b="0">
                <a:solidFill>
                  <a:srgbClr val="625C6B"/>
                </a:solidFill>
              </a:rPr>
              <a:t>Pedir objeciones, riesgos y preguntas.</a:t>
            </a:r>
          </a:p>
        </p:txBody>
      </p:sp>
      <p:sp>
        <p:nvSpPr>
          <p:cNvPr id="13" name="Rectángulo: esquinas redondeadas 12">
            <a:extLst>
              <a:ext uri="{FF2B5EF4-FFF2-40B4-BE49-F238E27FC236}">
                <a16:creationId xmlns:a16="http://schemas.microsoft.com/office/drawing/2014/main" id="{67EA8BCB-2E0A-4743-AE68-CA2D7E36A083}"/>
              </a:ext>
            </a:extLst>
          </p:cNvPr>
          <p:cNvSpPr>
            <a:spLocks noGrp="1"/>
          </p:cNvSpPr>
          <p:nvPr/>
        </p:nvSpPr>
        <p:spPr>
          <a:xfrm>
            <a:off x="7905750" y="1857375"/>
            <a:ext cx="3238500" cy="3381375"/>
          </a:xfrm>
          <a:prstGeom prst="roundRect">
            <a:avLst>
              <a:gd name="adj" fmla="val 3529"/>
            </a:avLst>
          </a:prstGeom>
          <a:solidFill>
            <a:srgbClr val="FFFFFF"/>
          </a:solidFill>
          <a:ln w="9525">
            <a:solidFill>
              <a:srgbClr val="E6E1EA"/>
            </a:solidFill>
            <a:prstDash val="solid"/>
          </a:ln>
        </p:spPr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716F952D-A1AC-4F4C-81A9-55646DCF5903}"/>
              </a:ext>
            </a:extLst>
          </p:cNvPr>
          <p:cNvSpPr>
            <a:spLocks noGrp="1"/>
          </p:cNvSpPr>
          <p:nvPr/>
        </p:nvSpPr>
        <p:spPr>
          <a:xfrm>
            <a:off x="8153400" y="2095500"/>
            <a:ext cx="27432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1">
                <a:solidFill>
                  <a:srgbClr val="8B16E8"/>
                </a:solidFill>
              </a:defRPr>
            </a:pPr>
            <a:r>
              <a:rPr sz="1275" b="1">
                <a:solidFill>
                  <a:srgbClr val="8B16E8"/>
                </a:solidFill>
              </a:rPr>
              <a:t>DECIDIR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33039B64-E332-4503-81AE-BAC5F12001AE}"/>
              </a:ext>
            </a:extLst>
          </p:cNvPr>
          <p:cNvSpPr>
            <a:spLocks noGrp="1"/>
          </p:cNvSpPr>
          <p:nvPr/>
        </p:nvSpPr>
        <p:spPr>
          <a:xfrm>
            <a:off x="8153400" y="2619375"/>
            <a:ext cx="2743200" cy="1809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13111A"/>
                </a:solidFill>
              </a:defRPr>
            </a:pPr>
            <a:r>
              <a:rPr sz="1950" b="1">
                <a:solidFill>
                  <a:srgbClr val="13111A"/>
                </a:solidFill>
              </a:rPr>
              <a:t>Elegir con criterio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3BDA4085-80FB-4092-BEA1-51554D4C24F5}"/>
              </a:ext>
            </a:extLst>
          </p:cNvPr>
          <p:cNvSpPr>
            <a:spLocks noGrp="1"/>
          </p:cNvSpPr>
          <p:nvPr/>
        </p:nvSpPr>
        <p:spPr>
          <a:xfrm>
            <a:off x="8153400" y="4572000"/>
            <a:ext cx="27432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625C6B"/>
                </a:solidFill>
              </a:defRPr>
            </a:pPr>
            <a:r>
              <a:rPr sz="1275" b="0">
                <a:solidFill>
                  <a:srgbClr val="625C6B"/>
                </a:solidFill>
              </a:rPr>
              <a:t>Verificar, adaptar y descartar.</a:t>
            </a:r>
          </a:p>
        </p:txBody>
      </p:sp>
    </p:spTree>
    <p:extLst>
      <p:ext uri="{BB962C8B-B14F-4D97-AF65-F5344CB8AC3E}">
        <p14:creationId xmlns:p14="http://schemas.microsoft.com/office/powerpoint/2010/main" val="2079023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B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1068050" y="292523"/>
            <a:ext cx="457200" cy="405553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C939F4F3-D858-46FF-B194-B95262F35314}"/>
              </a:ext>
            </a:extLst>
          </p:cNvPr>
          <p:cNvSpPr>
            <a:spLocks noGrp="1"/>
          </p:cNvSpPr>
          <p:nvPr/>
        </p:nvSpPr>
        <p:spPr>
          <a:xfrm>
            <a:off x="666750" y="304800"/>
            <a:ext cx="2476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625C6B"/>
                </a:solidFill>
              </a:defRPr>
            </a:pPr>
            <a:r>
              <a:rPr sz="975" b="1">
                <a:solidFill>
                  <a:srgbClr val="625C6B"/>
                </a:solidFill>
              </a:rPr>
              <a:t>CLASE 1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83BF60AF-34C8-4CD4-B0AB-B478A6EFAAF9}"/>
              </a:ext>
            </a:extLst>
          </p:cNvPr>
          <p:cNvSpPr>
            <a:spLocks noGrp="1"/>
          </p:cNvSpPr>
          <p:nvPr/>
        </p:nvSpPr>
        <p:spPr>
          <a:xfrm>
            <a:off x="11068050" y="628650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625C6B"/>
                </a:solidFill>
              </a:defRPr>
            </a:pPr>
            <a:r>
              <a:rPr sz="900" b="1">
                <a:solidFill>
                  <a:srgbClr val="625C6B"/>
                </a:solidFill>
              </a:rPr>
              <a:t>11</a:t>
            </a:r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AD11D4E1-6CB9-43F0-AB27-62E1292A2B9D}"/>
              </a:ext>
            </a:extLst>
          </p:cNvPr>
          <p:cNvSpPr>
            <a:spLocks noGrp="1"/>
          </p:cNvSpPr>
          <p:nvPr/>
        </p:nvSpPr>
        <p:spPr>
          <a:xfrm>
            <a:off x="666750" y="1219200"/>
            <a:ext cx="114300" cy="4000500"/>
          </a:xfrm>
          <a:prstGeom prst="roundRect">
            <a:avLst>
              <a:gd name="adj" fmla="val 50000"/>
            </a:avLst>
          </a:prstGeom>
          <a:solidFill>
            <a:srgbClr val="FF7A00"/>
          </a:solidFill>
          <a:ln w="0">
            <a:noFill/>
            <a:prstDash val="solid"/>
          </a:ln>
        </p:spPr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AC16063C-D156-4483-A987-B1058C68533C}"/>
              </a:ext>
            </a:extLst>
          </p:cNvPr>
          <p:cNvSpPr>
            <a:spLocks noGrp="1"/>
          </p:cNvSpPr>
          <p:nvPr/>
        </p:nvSpPr>
        <p:spPr>
          <a:xfrm>
            <a:off x="1066800" y="1257300"/>
            <a:ext cx="9715500" cy="2238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3750" b="1">
                <a:solidFill>
                  <a:srgbClr val="13111A"/>
                </a:solidFill>
              </a:defRPr>
            </a:pPr>
            <a:r>
              <a:rPr sz="3750" b="1">
                <a:solidFill>
                  <a:srgbClr val="13111A"/>
                </a:solidFill>
              </a:rPr>
              <a:t>Un modelo de negocio explica cómo una idea crea, entrega y captura valor.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07304449-02EB-424D-8D67-B9217329F767}"/>
              </a:ext>
            </a:extLst>
          </p:cNvPr>
          <p:cNvSpPr>
            <a:spLocks noGrp="1"/>
          </p:cNvSpPr>
          <p:nvPr/>
        </p:nvSpPr>
        <p:spPr>
          <a:xfrm>
            <a:off x="1066800" y="3762375"/>
            <a:ext cx="904875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75" b="0">
                <a:solidFill>
                  <a:srgbClr val="625C6B"/>
                </a:solidFill>
              </a:defRPr>
            </a:pPr>
            <a:r>
              <a:rPr sz="1875" b="0">
                <a:solidFill>
                  <a:srgbClr val="625C6B"/>
                </a:solidFill>
              </a:rPr>
              <a:t>El Canvas simplifica esa lógica en una sola página para visualizarla, conversar sobre ella y mejorarla.</a:t>
            </a:r>
          </a:p>
        </p:txBody>
      </p:sp>
    </p:spTree>
    <p:extLst>
      <p:ext uri="{BB962C8B-B14F-4D97-AF65-F5344CB8AC3E}">
        <p14:creationId xmlns:p14="http://schemas.microsoft.com/office/powerpoint/2010/main" val="20519083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1068050" y="292523"/>
            <a:ext cx="457200" cy="405553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C939F4F3-D858-46FF-B194-B95262F35314}"/>
              </a:ext>
            </a:extLst>
          </p:cNvPr>
          <p:cNvSpPr>
            <a:spLocks noGrp="1"/>
          </p:cNvSpPr>
          <p:nvPr/>
        </p:nvSpPr>
        <p:spPr>
          <a:xfrm>
            <a:off x="666750" y="304800"/>
            <a:ext cx="2476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625C6B"/>
                </a:solidFill>
              </a:defRPr>
            </a:pPr>
            <a:r>
              <a:rPr sz="975" b="1">
                <a:solidFill>
                  <a:srgbClr val="625C6B"/>
                </a:solidFill>
              </a:rPr>
              <a:t>CLASE 1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83BF60AF-34C8-4CD4-B0AB-B478A6EFAAF9}"/>
              </a:ext>
            </a:extLst>
          </p:cNvPr>
          <p:cNvSpPr>
            <a:spLocks noGrp="1"/>
          </p:cNvSpPr>
          <p:nvPr/>
        </p:nvSpPr>
        <p:spPr>
          <a:xfrm>
            <a:off x="11068050" y="628650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625C6B"/>
                </a:solidFill>
              </a:defRPr>
            </a:pPr>
            <a:r>
              <a:rPr sz="900" b="1">
                <a:solidFill>
                  <a:srgbClr val="625C6B"/>
                </a:solidFill>
              </a:rPr>
              <a:t>11</a:t>
            </a:r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AD11D4E1-6CB9-43F0-AB27-62E1292A2B9D}"/>
              </a:ext>
            </a:extLst>
          </p:cNvPr>
          <p:cNvSpPr>
            <a:spLocks noGrp="1"/>
          </p:cNvSpPr>
          <p:nvPr/>
        </p:nvSpPr>
        <p:spPr>
          <a:xfrm>
            <a:off x="666750" y="1219200"/>
            <a:ext cx="114300" cy="4000500"/>
          </a:xfrm>
          <a:prstGeom prst="roundRect">
            <a:avLst>
              <a:gd name="adj" fmla="val 50000"/>
            </a:avLst>
          </a:prstGeom>
          <a:solidFill>
            <a:srgbClr val="FF7A00"/>
          </a:solidFill>
          <a:ln w="0">
            <a:noFill/>
            <a:prstDash val="solid"/>
          </a:ln>
        </p:spPr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1292BAC2-38CC-4B43-B1CE-0EF7256FFC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4518" y="860128"/>
            <a:ext cx="9482907" cy="5426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1436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1068050" y="292523"/>
            <a:ext cx="457200" cy="405553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C939F4F3-D858-46FF-B194-B95262F35314}"/>
              </a:ext>
            </a:extLst>
          </p:cNvPr>
          <p:cNvSpPr>
            <a:spLocks noGrp="1"/>
          </p:cNvSpPr>
          <p:nvPr/>
        </p:nvSpPr>
        <p:spPr>
          <a:xfrm>
            <a:off x="666750" y="304800"/>
            <a:ext cx="2476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625C6B"/>
                </a:solidFill>
              </a:defRPr>
            </a:pPr>
            <a:r>
              <a:rPr sz="975" b="1">
                <a:solidFill>
                  <a:srgbClr val="625C6B"/>
                </a:solidFill>
              </a:rPr>
              <a:t>CLASE 1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83BF60AF-34C8-4CD4-B0AB-B478A6EFAAF9}"/>
              </a:ext>
            </a:extLst>
          </p:cNvPr>
          <p:cNvSpPr>
            <a:spLocks noGrp="1"/>
          </p:cNvSpPr>
          <p:nvPr/>
        </p:nvSpPr>
        <p:spPr>
          <a:xfrm>
            <a:off x="11068050" y="628650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625C6B"/>
                </a:solidFill>
              </a:defRPr>
            </a:pPr>
            <a:r>
              <a:rPr sz="900" b="1">
                <a:solidFill>
                  <a:srgbClr val="625C6B"/>
                </a:solidFill>
              </a:rPr>
              <a:t>11</a:t>
            </a:r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AD11D4E1-6CB9-43F0-AB27-62E1292A2B9D}"/>
              </a:ext>
            </a:extLst>
          </p:cNvPr>
          <p:cNvSpPr>
            <a:spLocks noGrp="1"/>
          </p:cNvSpPr>
          <p:nvPr/>
        </p:nvSpPr>
        <p:spPr>
          <a:xfrm>
            <a:off x="666750" y="1219200"/>
            <a:ext cx="114300" cy="4000500"/>
          </a:xfrm>
          <a:prstGeom prst="roundRect">
            <a:avLst>
              <a:gd name="adj" fmla="val 50000"/>
            </a:avLst>
          </a:prstGeom>
          <a:solidFill>
            <a:srgbClr val="FF7A00"/>
          </a:solidFill>
          <a:ln w="0">
            <a:noFill/>
            <a:prstDash val="solid"/>
          </a:ln>
        </p:spPr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395C342F-6810-4258-8084-A313BB6674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7568" y="698076"/>
            <a:ext cx="8396863" cy="5650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2099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1068050" y="292523"/>
            <a:ext cx="457200" cy="405553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C939F4F3-D858-46FF-B194-B95262F35314}"/>
              </a:ext>
            </a:extLst>
          </p:cNvPr>
          <p:cNvSpPr>
            <a:spLocks noGrp="1"/>
          </p:cNvSpPr>
          <p:nvPr/>
        </p:nvSpPr>
        <p:spPr>
          <a:xfrm>
            <a:off x="666750" y="304800"/>
            <a:ext cx="2476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625C6B"/>
                </a:solidFill>
              </a:defRPr>
            </a:pPr>
            <a:r>
              <a:rPr sz="975" b="1">
                <a:solidFill>
                  <a:srgbClr val="625C6B"/>
                </a:solidFill>
              </a:rPr>
              <a:t>CLASE 1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83BF60AF-34C8-4CD4-B0AB-B478A6EFAAF9}"/>
              </a:ext>
            </a:extLst>
          </p:cNvPr>
          <p:cNvSpPr>
            <a:spLocks noGrp="1"/>
          </p:cNvSpPr>
          <p:nvPr/>
        </p:nvSpPr>
        <p:spPr>
          <a:xfrm>
            <a:off x="11068050" y="628650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625C6B"/>
                </a:solidFill>
              </a:defRPr>
            </a:pPr>
            <a:r>
              <a:rPr sz="900" b="1">
                <a:solidFill>
                  <a:srgbClr val="625C6B"/>
                </a:solidFill>
              </a:rPr>
              <a:t>11</a:t>
            </a:r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AD11D4E1-6CB9-43F0-AB27-62E1292A2B9D}"/>
              </a:ext>
            </a:extLst>
          </p:cNvPr>
          <p:cNvSpPr>
            <a:spLocks noGrp="1"/>
          </p:cNvSpPr>
          <p:nvPr/>
        </p:nvSpPr>
        <p:spPr>
          <a:xfrm>
            <a:off x="666750" y="1219200"/>
            <a:ext cx="114300" cy="4000500"/>
          </a:xfrm>
          <a:prstGeom prst="roundRect">
            <a:avLst>
              <a:gd name="adj" fmla="val 50000"/>
            </a:avLst>
          </a:prstGeom>
          <a:solidFill>
            <a:srgbClr val="FF7A00"/>
          </a:solidFill>
          <a:ln w="0">
            <a:noFill/>
            <a:prstDash val="solid"/>
          </a:ln>
        </p:spPr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35C42C66-A2A1-413B-A4D9-5C7C12B21E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7517" y="912984"/>
            <a:ext cx="10467733" cy="5246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9790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B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3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1068050" y="292523"/>
            <a:ext cx="457200" cy="405553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30E12F1D-FF43-4C28-9A34-F9266F5F4FA9}"/>
              </a:ext>
            </a:extLst>
          </p:cNvPr>
          <p:cNvSpPr>
            <a:spLocks noGrp="1"/>
          </p:cNvSpPr>
          <p:nvPr/>
        </p:nvSpPr>
        <p:spPr>
          <a:xfrm>
            <a:off x="666750" y="304800"/>
            <a:ext cx="2476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625C6B"/>
                </a:solidFill>
              </a:defRPr>
            </a:pPr>
            <a:r>
              <a:rPr sz="975" b="1">
                <a:solidFill>
                  <a:srgbClr val="625C6B"/>
                </a:solidFill>
              </a:rPr>
              <a:t>MODELO DE NEGOCIO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D475CF75-DBFE-4E42-9968-64E9FCA4C11F}"/>
              </a:ext>
            </a:extLst>
          </p:cNvPr>
          <p:cNvSpPr>
            <a:spLocks noGrp="1"/>
          </p:cNvSpPr>
          <p:nvPr/>
        </p:nvSpPr>
        <p:spPr>
          <a:xfrm>
            <a:off x="11068050" y="628650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625C6B"/>
                </a:solidFill>
              </a:defRPr>
            </a:pPr>
            <a:r>
              <a:rPr sz="900" b="1">
                <a:solidFill>
                  <a:srgbClr val="625C6B"/>
                </a:solidFill>
              </a:rPr>
              <a:t>12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008B8574-6626-43E3-9AF2-DBB817DF0A73}"/>
              </a:ext>
            </a:extLst>
          </p:cNvPr>
          <p:cNvSpPr>
            <a:spLocks noGrp="1"/>
          </p:cNvSpPr>
          <p:nvPr/>
        </p:nvSpPr>
        <p:spPr>
          <a:xfrm>
            <a:off x="666750" y="876300"/>
            <a:ext cx="1028700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850" b="1">
                <a:solidFill>
                  <a:srgbClr val="13111A"/>
                </a:solidFill>
              </a:defRPr>
            </a:pPr>
            <a:r>
              <a:rPr sz="2850" b="1">
                <a:solidFill>
                  <a:srgbClr val="13111A"/>
                </a:solidFill>
              </a:rPr>
              <a:t>El Canvas conecta cuatro áreas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B4E58682-8B31-4766-A320-DD9864AD9222}"/>
              </a:ext>
            </a:extLst>
          </p:cNvPr>
          <p:cNvSpPr>
            <a:spLocks noGrp="1"/>
          </p:cNvSpPr>
          <p:nvPr/>
        </p:nvSpPr>
        <p:spPr>
          <a:xfrm>
            <a:off x="666750" y="1714500"/>
            <a:ext cx="400050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25" b="1">
                <a:solidFill>
                  <a:srgbClr val="087CF0"/>
                </a:solidFill>
              </a:defRPr>
            </a:pPr>
            <a:r>
              <a:rPr sz="1125" b="1">
                <a:solidFill>
                  <a:srgbClr val="087CF0"/>
                </a:solidFill>
              </a:rPr>
              <a:t>CLIENTE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70358955-6E72-41B5-AB69-BCDCEF5FF398}"/>
              </a:ext>
            </a:extLst>
          </p:cNvPr>
          <p:cNvSpPr>
            <a:spLocks noGrp="1"/>
          </p:cNvSpPr>
          <p:nvPr/>
        </p:nvSpPr>
        <p:spPr>
          <a:xfrm>
            <a:off x="666750" y="1981200"/>
            <a:ext cx="466725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75" b="1">
                <a:solidFill>
                  <a:srgbClr val="13111A"/>
                </a:solidFill>
              </a:defRPr>
            </a:pPr>
            <a:r>
              <a:rPr sz="1875" b="1">
                <a:solidFill>
                  <a:srgbClr val="13111A"/>
                </a:solidFill>
              </a:rPr>
              <a:t>A quién servimos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D0FCEB31-1B43-4507-80CD-67577B6DBF20}"/>
              </a:ext>
            </a:extLst>
          </p:cNvPr>
          <p:cNvSpPr>
            <a:spLocks noGrp="1"/>
          </p:cNvSpPr>
          <p:nvPr/>
        </p:nvSpPr>
        <p:spPr>
          <a:xfrm>
            <a:off x="666750" y="2667000"/>
            <a:ext cx="400050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25" b="1">
                <a:solidFill>
                  <a:srgbClr val="8B16E8"/>
                </a:solidFill>
              </a:defRPr>
            </a:pPr>
            <a:r>
              <a:rPr sz="1125" b="1">
                <a:solidFill>
                  <a:srgbClr val="8B16E8"/>
                </a:solidFill>
              </a:rPr>
              <a:t>OFERTA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90A556A9-9282-4169-BB37-3088933D9D57}"/>
              </a:ext>
            </a:extLst>
          </p:cNvPr>
          <p:cNvSpPr>
            <a:spLocks noGrp="1"/>
          </p:cNvSpPr>
          <p:nvPr/>
        </p:nvSpPr>
        <p:spPr>
          <a:xfrm>
            <a:off x="666750" y="2933700"/>
            <a:ext cx="466725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75" b="1">
                <a:solidFill>
                  <a:srgbClr val="13111A"/>
                </a:solidFill>
              </a:defRPr>
            </a:pPr>
            <a:r>
              <a:rPr sz="1875" b="1">
                <a:solidFill>
                  <a:srgbClr val="13111A"/>
                </a:solidFill>
              </a:rPr>
              <a:t>Qué valor creamos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687AD1EF-4889-4327-B121-7F0D845164F3}"/>
              </a:ext>
            </a:extLst>
          </p:cNvPr>
          <p:cNvSpPr>
            <a:spLocks noGrp="1"/>
          </p:cNvSpPr>
          <p:nvPr/>
        </p:nvSpPr>
        <p:spPr>
          <a:xfrm>
            <a:off x="666750" y="3619500"/>
            <a:ext cx="400050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25" b="1">
                <a:solidFill>
                  <a:srgbClr val="65DB2D"/>
                </a:solidFill>
              </a:defRPr>
            </a:pPr>
            <a:r>
              <a:rPr sz="1125" b="1">
                <a:solidFill>
                  <a:srgbClr val="65DB2D"/>
                </a:solidFill>
              </a:rPr>
              <a:t>INFRAESTRUCTURA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1ED9E71B-05C8-486B-8098-0C32FFEF3B1A}"/>
              </a:ext>
            </a:extLst>
          </p:cNvPr>
          <p:cNvSpPr>
            <a:spLocks noGrp="1"/>
          </p:cNvSpPr>
          <p:nvPr/>
        </p:nvSpPr>
        <p:spPr>
          <a:xfrm>
            <a:off x="666750" y="3886200"/>
            <a:ext cx="466725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75" b="1">
                <a:solidFill>
                  <a:srgbClr val="13111A"/>
                </a:solidFill>
              </a:defRPr>
            </a:pPr>
            <a:r>
              <a:rPr sz="1875" b="1">
                <a:solidFill>
                  <a:srgbClr val="13111A"/>
                </a:solidFill>
              </a:rPr>
              <a:t>Cómo lo hacemos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2BC5D28D-A762-40CA-9CCC-54539114E60B}"/>
              </a:ext>
            </a:extLst>
          </p:cNvPr>
          <p:cNvSpPr>
            <a:spLocks noGrp="1"/>
          </p:cNvSpPr>
          <p:nvPr/>
        </p:nvSpPr>
        <p:spPr>
          <a:xfrm>
            <a:off x="666750" y="4572000"/>
            <a:ext cx="400050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25" b="1">
                <a:solidFill>
                  <a:srgbClr val="FF7A00"/>
                </a:solidFill>
              </a:defRPr>
            </a:pPr>
            <a:r>
              <a:rPr sz="1125" b="1">
                <a:solidFill>
                  <a:srgbClr val="FF7A00"/>
                </a:solidFill>
              </a:rPr>
              <a:t>VIABILIDAD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7454D80D-23FC-4EC7-BF78-1FCCC3AF0A36}"/>
              </a:ext>
            </a:extLst>
          </p:cNvPr>
          <p:cNvSpPr>
            <a:spLocks noGrp="1"/>
          </p:cNvSpPr>
          <p:nvPr/>
        </p:nvSpPr>
        <p:spPr>
          <a:xfrm>
            <a:off x="666750" y="4838700"/>
            <a:ext cx="466725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75" b="1">
                <a:solidFill>
                  <a:srgbClr val="13111A"/>
                </a:solidFill>
              </a:defRPr>
            </a:pPr>
            <a:r>
              <a:rPr sz="1875" b="1">
                <a:solidFill>
                  <a:srgbClr val="13111A"/>
                </a:solidFill>
              </a:rPr>
              <a:t>Cómo se sostiene</a:t>
            </a: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D663E11C-49F7-4FBB-A52D-8B94BBC1DE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8803" y="1654921"/>
            <a:ext cx="7524621" cy="4167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5959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B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n 15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1068050" y="292523"/>
            <a:ext cx="457200" cy="405553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CBC34907-DB1E-482D-8DF6-32F6FBAE150E}"/>
              </a:ext>
            </a:extLst>
          </p:cNvPr>
          <p:cNvSpPr>
            <a:spLocks noGrp="1"/>
          </p:cNvSpPr>
          <p:nvPr/>
        </p:nvSpPr>
        <p:spPr>
          <a:xfrm>
            <a:off x="666750" y="304800"/>
            <a:ext cx="2476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625C6B"/>
                </a:solidFill>
              </a:defRPr>
            </a:pPr>
            <a:r>
              <a:rPr sz="975" b="1">
                <a:solidFill>
                  <a:srgbClr val="625C6B"/>
                </a:solidFill>
              </a:rPr>
              <a:t>MODELO DE NEGOCIO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8C273839-F10F-44FF-B1A3-CCED01EC2B14}"/>
              </a:ext>
            </a:extLst>
          </p:cNvPr>
          <p:cNvSpPr>
            <a:spLocks noGrp="1"/>
          </p:cNvSpPr>
          <p:nvPr/>
        </p:nvSpPr>
        <p:spPr>
          <a:xfrm>
            <a:off x="11068050" y="628650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625C6B"/>
                </a:solidFill>
              </a:defRPr>
            </a:pPr>
            <a:r>
              <a:rPr sz="900" b="1">
                <a:solidFill>
                  <a:srgbClr val="625C6B"/>
                </a:solidFill>
              </a:rPr>
              <a:t>13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19C7CF44-05E4-487B-9FDB-79B9F404129B}"/>
              </a:ext>
            </a:extLst>
          </p:cNvPr>
          <p:cNvSpPr>
            <a:spLocks noGrp="1"/>
          </p:cNvSpPr>
          <p:nvPr/>
        </p:nvSpPr>
        <p:spPr>
          <a:xfrm>
            <a:off x="666750" y="1143000"/>
            <a:ext cx="104775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5550" b="1">
                <a:solidFill>
                  <a:srgbClr val="087CF0"/>
                </a:solidFill>
              </a:defRPr>
            </a:pPr>
            <a:r>
              <a:rPr sz="5550" b="1">
                <a:solidFill>
                  <a:srgbClr val="087CF0"/>
                </a:solidFill>
              </a:rPr>
              <a:t>1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125CF096-6B35-4D76-BFA7-3959046031F9}"/>
              </a:ext>
            </a:extLst>
          </p:cNvPr>
          <p:cNvSpPr>
            <a:spLocks noGrp="1"/>
          </p:cNvSpPr>
          <p:nvPr/>
        </p:nvSpPr>
        <p:spPr>
          <a:xfrm>
            <a:off x="1857375" y="1219200"/>
            <a:ext cx="885825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3000" b="1">
                <a:solidFill>
                  <a:srgbClr val="13111A"/>
                </a:solidFill>
              </a:defRPr>
            </a:pPr>
            <a:r>
              <a:rPr sz="3000" b="1">
                <a:solidFill>
                  <a:srgbClr val="13111A"/>
                </a:solidFill>
              </a:rPr>
              <a:t>Segmentos de clientes</a:t>
            </a:r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C3FB07D0-BE8D-488A-B4E8-E203BD1AF37F}"/>
              </a:ext>
            </a:extLst>
          </p:cNvPr>
          <p:cNvSpPr>
            <a:spLocks noGrp="1"/>
          </p:cNvSpPr>
          <p:nvPr/>
        </p:nvSpPr>
        <p:spPr>
          <a:xfrm>
            <a:off x="666750" y="2381250"/>
            <a:ext cx="4762500" cy="933450"/>
          </a:xfrm>
          <a:prstGeom prst="roundRect">
            <a:avLst>
              <a:gd name="adj" fmla="val 12245"/>
            </a:avLst>
          </a:prstGeom>
          <a:solidFill>
            <a:srgbClr val="13111A"/>
          </a:solidFill>
          <a:ln w="0">
            <a:noFill/>
            <a:prstDash val="solid"/>
          </a:ln>
        </p:spPr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00FBD0B1-3435-49C7-A03F-CA10EE83A0E3}"/>
              </a:ext>
            </a:extLst>
          </p:cNvPr>
          <p:cNvSpPr>
            <a:spLocks noGrp="1"/>
          </p:cNvSpPr>
          <p:nvPr/>
        </p:nvSpPr>
        <p:spPr>
          <a:xfrm>
            <a:off x="904875" y="2514600"/>
            <a:ext cx="4286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FFFFFF"/>
                </a:solidFill>
              </a:defRPr>
            </a:pPr>
            <a:r>
              <a:rPr sz="1725" b="1">
                <a:solidFill>
                  <a:srgbClr val="FFFFFF"/>
                </a:solidFill>
              </a:rPr>
              <a:t>¿Para quiénes creamos valor? ¿Quiénes son los más importantes?</a:t>
            </a:r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FA7A1D54-7C44-457A-8B5E-C228E7F09A7B}"/>
              </a:ext>
            </a:extLst>
          </p:cNvPr>
          <p:cNvSpPr>
            <a:spLocks noGrp="1"/>
          </p:cNvSpPr>
          <p:nvPr/>
        </p:nvSpPr>
        <p:spPr>
          <a:xfrm>
            <a:off x="666750" y="3543300"/>
            <a:ext cx="4762500" cy="552450"/>
          </a:xfrm>
          <a:prstGeom prst="roundRect">
            <a:avLst>
              <a:gd name="adj" fmla="val 20690"/>
            </a:avLst>
          </a:prstGeom>
          <a:solidFill>
            <a:srgbClr val="FFFFFF"/>
          </a:solidFill>
          <a:ln w="9525">
            <a:solidFill>
              <a:srgbClr val="E6E1EA"/>
            </a:solidFill>
            <a:prstDash val="solid"/>
          </a:ln>
        </p:spPr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1DAE5518-F579-4E02-A673-5AA80B11FC85}"/>
              </a:ext>
            </a:extLst>
          </p:cNvPr>
          <p:cNvSpPr>
            <a:spLocks noGrp="1"/>
          </p:cNvSpPr>
          <p:nvPr/>
        </p:nvSpPr>
        <p:spPr>
          <a:xfrm>
            <a:off x="857250" y="3609975"/>
            <a:ext cx="43815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1">
                <a:solidFill>
                  <a:srgbClr val="13111A"/>
                </a:solidFill>
              </a:defRPr>
            </a:pPr>
            <a:r>
              <a:rPr sz="1350" b="1">
                <a:solidFill>
                  <a:srgbClr val="13111A"/>
                </a:solidFill>
              </a:rPr>
              <a:t>Características y contexto compartido</a:t>
            </a:r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F242C65F-6B8A-4491-A37A-76F9C7925A3D}"/>
              </a:ext>
            </a:extLst>
          </p:cNvPr>
          <p:cNvSpPr>
            <a:spLocks noGrp="1"/>
          </p:cNvSpPr>
          <p:nvPr/>
        </p:nvSpPr>
        <p:spPr>
          <a:xfrm>
            <a:off x="666750" y="4229100"/>
            <a:ext cx="4762500" cy="552450"/>
          </a:xfrm>
          <a:prstGeom prst="roundRect">
            <a:avLst>
              <a:gd name="adj" fmla="val 20690"/>
            </a:avLst>
          </a:prstGeom>
          <a:solidFill>
            <a:srgbClr val="F4F0F7"/>
          </a:solidFill>
          <a:ln w="9525">
            <a:solidFill>
              <a:srgbClr val="E6E1EA"/>
            </a:solidFill>
            <a:prstDash val="solid"/>
          </a:ln>
        </p:spPr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6F5EB2AA-191C-4078-9887-F2BFA2722D57}"/>
              </a:ext>
            </a:extLst>
          </p:cNvPr>
          <p:cNvSpPr>
            <a:spLocks noGrp="1"/>
          </p:cNvSpPr>
          <p:nvPr/>
        </p:nvSpPr>
        <p:spPr>
          <a:xfrm>
            <a:off x="857250" y="4295775"/>
            <a:ext cx="43815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13111A"/>
                </a:solidFill>
              </a:defRPr>
            </a:pPr>
            <a:r>
              <a:rPr sz="1350" b="0">
                <a:solidFill>
                  <a:srgbClr val="13111A"/>
                </a:solidFill>
              </a:rPr>
              <a:t>Necesidades y comportamientos diferentes</a:t>
            </a:r>
          </a:p>
        </p:txBody>
      </p:sp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id="{40B0CCE9-BEEC-4E88-95F6-329CD2EA99FC}"/>
              </a:ext>
            </a:extLst>
          </p:cNvPr>
          <p:cNvSpPr>
            <a:spLocks noGrp="1"/>
          </p:cNvSpPr>
          <p:nvPr/>
        </p:nvSpPr>
        <p:spPr>
          <a:xfrm>
            <a:off x="666750" y="4914900"/>
            <a:ext cx="4762500" cy="552450"/>
          </a:xfrm>
          <a:prstGeom prst="roundRect">
            <a:avLst>
              <a:gd name="adj" fmla="val 20690"/>
            </a:avLst>
          </a:prstGeom>
          <a:solidFill>
            <a:srgbClr val="FFFFFF"/>
          </a:solidFill>
          <a:ln w="9525">
            <a:solidFill>
              <a:srgbClr val="E6E1EA"/>
            </a:solidFill>
            <a:prstDash val="solid"/>
          </a:ln>
        </p:spPr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80A6CFDA-4776-40C7-A3C1-3ED5D0A0BBDD}"/>
              </a:ext>
            </a:extLst>
          </p:cNvPr>
          <p:cNvSpPr>
            <a:spLocks noGrp="1"/>
          </p:cNvSpPr>
          <p:nvPr/>
        </p:nvSpPr>
        <p:spPr>
          <a:xfrm>
            <a:off x="857250" y="4981575"/>
            <a:ext cx="43815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13111A"/>
                </a:solidFill>
              </a:defRPr>
            </a:pPr>
            <a:r>
              <a:rPr sz="1350" b="0">
                <a:solidFill>
                  <a:srgbClr val="13111A"/>
                </a:solidFill>
              </a:rPr>
              <a:t>Mercado masivo, nicho o segmentos</a:t>
            </a:r>
          </a:p>
        </p:txBody>
      </p:sp>
      <p:sp>
        <p:nvSpPr>
          <p:cNvPr id="14" name="Rectángulo: esquinas redondeadas 13">
            <a:extLst>
              <a:ext uri="{FF2B5EF4-FFF2-40B4-BE49-F238E27FC236}">
                <a16:creationId xmlns:a16="http://schemas.microsoft.com/office/drawing/2014/main" id="{C58AE4B3-D576-40E7-9895-54FB9E81570E}"/>
              </a:ext>
            </a:extLst>
          </p:cNvPr>
          <p:cNvSpPr>
            <a:spLocks noGrp="1"/>
          </p:cNvSpPr>
          <p:nvPr/>
        </p:nvSpPr>
        <p:spPr>
          <a:xfrm>
            <a:off x="5905500" y="2266950"/>
            <a:ext cx="5334000" cy="3524250"/>
          </a:xfrm>
          <a:prstGeom prst="roundRect">
            <a:avLst>
              <a:gd name="adj" fmla="val 3243"/>
            </a:avLst>
          </a:prstGeom>
          <a:solidFill>
            <a:srgbClr val="FFFFFF"/>
          </a:solidFill>
          <a:ln w="9525">
            <a:solidFill>
              <a:srgbClr val="E6E1EA"/>
            </a:solidFill>
            <a:prstDash val="solid"/>
          </a:ln>
        </p:spPr>
      </p:sp>
      <p:pic>
        <p:nvPicPr>
          <p:cNvPr id="30" name="Imagen 29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076950" y="2735926"/>
            <a:ext cx="4991100" cy="2586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7257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B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n 15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1068050" y="292523"/>
            <a:ext cx="457200" cy="405553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77699D44-AAC3-414E-AD88-6F7D54FFC51D}"/>
              </a:ext>
            </a:extLst>
          </p:cNvPr>
          <p:cNvSpPr>
            <a:spLocks noGrp="1"/>
          </p:cNvSpPr>
          <p:nvPr/>
        </p:nvSpPr>
        <p:spPr>
          <a:xfrm>
            <a:off x="666750" y="304800"/>
            <a:ext cx="2476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625C6B"/>
                </a:solidFill>
              </a:defRPr>
            </a:pPr>
            <a:r>
              <a:rPr sz="975" b="1">
                <a:solidFill>
                  <a:srgbClr val="625C6B"/>
                </a:solidFill>
              </a:rPr>
              <a:t>MODELO DE NEGOCIO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F088A3EA-1689-4032-8193-67DA562C449C}"/>
              </a:ext>
            </a:extLst>
          </p:cNvPr>
          <p:cNvSpPr>
            <a:spLocks noGrp="1"/>
          </p:cNvSpPr>
          <p:nvPr/>
        </p:nvSpPr>
        <p:spPr>
          <a:xfrm>
            <a:off x="11068050" y="628650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625C6B"/>
                </a:solidFill>
              </a:defRPr>
            </a:pPr>
            <a:r>
              <a:rPr sz="900" b="1">
                <a:solidFill>
                  <a:srgbClr val="625C6B"/>
                </a:solidFill>
              </a:rPr>
              <a:t>14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0799A791-B601-4688-A11C-E15B644E999A}"/>
              </a:ext>
            </a:extLst>
          </p:cNvPr>
          <p:cNvSpPr>
            <a:spLocks noGrp="1"/>
          </p:cNvSpPr>
          <p:nvPr/>
        </p:nvSpPr>
        <p:spPr>
          <a:xfrm>
            <a:off x="666750" y="1143000"/>
            <a:ext cx="104775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5550" b="1">
                <a:solidFill>
                  <a:srgbClr val="8B16E8"/>
                </a:solidFill>
              </a:defRPr>
            </a:pPr>
            <a:r>
              <a:rPr sz="5550" b="1">
                <a:solidFill>
                  <a:srgbClr val="8B16E8"/>
                </a:solidFill>
              </a:rPr>
              <a:t>2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156F68E1-5B2A-402A-AEEB-2BCB1B919954}"/>
              </a:ext>
            </a:extLst>
          </p:cNvPr>
          <p:cNvSpPr>
            <a:spLocks noGrp="1"/>
          </p:cNvSpPr>
          <p:nvPr/>
        </p:nvSpPr>
        <p:spPr>
          <a:xfrm>
            <a:off x="1857375" y="1219200"/>
            <a:ext cx="885825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3000" b="1">
                <a:solidFill>
                  <a:srgbClr val="13111A"/>
                </a:solidFill>
              </a:defRPr>
            </a:pPr>
            <a:r>
              <a:rPr sz="3000" b="1">
                <a:solidFill>
                  <a:srgbClr val="13111A"/>
                </a:solidFill>
              </a:rPr>
              <a:t>Propuesta de valor</a:t>
            </a:r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B202F3D7-85B4-4EA9-A46C-998941F4C97E}"/>
              </a:ext>
            </a:extLst>
          </p:cNvPr>
          <p:cNvSpPr>
            <a:spLocks noGrp="1"/>
          </p:cNvSpPr>
          <p:nvPr/>
        </p:nvSpPr>
        <p:spPr>
          <a:xfrm>
            <a:off x="666750" y="2381250"/>
            <a:ext cx="4762500" cy="933450"/>
          </a:xfrm>
          <a:prstGeom prst="roundRect">
            <a:avLst>
              <a:gd name="adj" fmla="val 12245"/>
            </a:avLst>
          </a:prstGeom>
          <a:solidFill>
            <a:srgbClr val="13111A"/>
          </a:solidFill>
          <a:ln w="0">
            <a:noFill/>
            <a:prstDash val="solid"/>
          </a:ln>
        </p:spPr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B0BB0212-00BE-46CD-83E7-45857F8C60BB}"/>
              </a:ext>
            </a:extLst>
          </p:cNvPr>
          <p:cNvSpPr>
            <a:spLocks noGrp="1"/>
          </p:cNvSpPr>
          <p:nvPr/>
        </p:nvSpPr>
        <p:spPr>
          <a:xfrm>
            <a:off x="904875" y="2514600"/>
            <a:ext cx="4286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FFFFFF"/>
                </a:solidFill>
              </a:defRPr>
            </a:pPr>
            <a:r>
              <a:rPr sz="1725" b="1">
                <a:solidFill>
                  <a:srgbClr val="FFFFFF"/>
                </a:solidFill>
              </a:rPr>
              <a:t>¿Qué ayudamos a resolver y por qué nos elegirían?</a:t>
            </a:r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384E5968-4CE8-4863-9FEB-04135A79C9E5}"/>
              </a:ext>
            </a:extLst>
          </p:cNvPr>
          <p:cNvSpPr>
            <a:spLocks noGrp="1"/>
          </p:cNvSpPr>
          <p:nvPr/>
        </p:nvSpPr>
        <p:spPr>
          <a:xfrm>
            <a:off x="666750" y="3543300"/>
            <a:ext cx="4762500" cy="552450"/>
          </a:xfrm>
          <a:prstGeom prst="roundRect">
            <a:avLst>
              <a:gd name="adj" fmla="val 20690"/>
            </a:avLst>
          </a:prstGeom>
          <a:solidFill>
            <a:srgbClr val="FFFFFF"/>
          </a:solidFill>
          <a:ln w="9525">
            <a:solidFill>
              <a:srgbClr val="E6E1EA"/>
            </a:solidFill>
            <a:prstDash val="solid"/>
          </a:ln>
        </p:spPr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A95576D5-E070-410B-9504-1984B2CFD4C4}"/>
              </a:ext>
            </a:extLst>
          </p:cNvPr>
          <p:cNvSpPr>
            <a:spLocks noGrp="1"/>
          </p:cNvSpPr>
          <p:nvPr/>
        </p:nvSpPr>
        <p:spPr>
          <a:xfrm>
            <a:off x="857250" y="3609975"/>
            <a:ext cx="43815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1">
                <a:solidFill>
                  <a:srgbClr val="13111A"/>
                </a:solidFill>
              </a:defRPr>
            </a:pPr>
            <a:r>
              <a:rPr sz="1350" b="1">
                <a:solidFill>
                  <a:srgbClr val="13111A"/>
                </a:solidFill>
              </a:rPr>
              <a:t>Beneficio concreto, no lista de funciones</a:t>
            </a:r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32871DBA-92C5-4176-B886-E77FA67B7F14}"/>
              </a:ext>
            </a:extLst>
          </p:cNvPr>
          <p:cNvSpPr>
            <a:spLocks noGrp="1"/>
          </p:cNvSpPr>
          <p:nvPr/>
        </p:nvSpPr>
        <p:spPr>
          <a:xfrm>
            <a:off x="666750" y="4229100"/>
            <a:ext cx="4762500" cy="552450"/>
          </a:xfrm>
          <a:prstGeom prst="roundRect">
            <a:avLst>
              <a:gd name="adj" fmla="val 20690"/>
            </a:avLst>
          </a:prstGeom>
          <a:solidFill>
            <a:srgbClr val="F4F0F7"/>
          </a:solidFill>
          <a:ln w="9525">
            <a:solidFill>
              <a:srgbClr val="E6E1EA"/>
            </a:solidFill>
            <a:prstDash val="solid"/>
          </a:ln>
        </p:spPr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4C2B3716-D479-48BC-8D2D-2F8BEA786410}"/>
              </a:ext>
            </a:extLst>
          </p:cNvPr>
          <p:cNvSpPr>
            <a:spLocks noGrp="1"/>
          </p:cNvSpPr>
          <p:nvPr/>
        </p:nvSpPr>
        <p:spPr>
          <a:xfrm>
            <a:off x="857250" y="4295775"/>
            <a:ext cx="43815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13111A"/>
                </a:solidFill>
              </a:defRPr>
            </a:pPr>
            <a:r>
              <a:rPr sz="1350" b="0">
                <a:solidFill>
                  <a:srgbClr val="13111A"/>
                </a:solidFill>
              </a:rPr>
              <a:t>Novedad, desempeño, diseño o comodidad</a:t>
            </a:r>
          </a:p>
        </p:txBody>
      </p:sp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id="{8FBD154F-417B-4DAF-ABC4-2FB1DE56CC6A}"/>
              </a:ext>
            </a:extLst>
          </p:cNvPr>
          <p:cNvSpPr>
            <a:spLocks noGrp="1"/>
          </p:cNvSpPr>
          <p:nvPr/>
        </p:nvSpPr>
        <p:spPr>
          <a:xfrm>
            <a:off x="666750" y="4914900"/>
            <a:ext cx="4762500" cy="552450"/>
          </a:xfrm>
          <a:prstGeom prst="roundRect">
            <a:avLst>
              <a:gd name="adj" fmla="val 20690"/>
            </a:avLst>
          </a:prstGeom>
          <a:solidFill>
            <a:srgbClr val="FFFFFF"/>
          </a:solidFill>
          <a:ln w="9525">
            <a:solidFill>
              <a:srgbClr val="E6E1EA"/>
            </a:solidFill>
            <a:prstDash val="solid"/>
          </a:ln>
        </p:spPr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B186E327-C6E4-4025-A60A-E25CAA8D2B14}"/>
              </a:ext>
            </a:extLst>
          </p:cNvPr>
          <p:cNvSpPr>
            <a:spLocks noGrp="1"/>
          </p:cNvSpPr>
          <p:nvPr/>
        </p:nvSpPr>
        <p:spPr>
          <a:xfrm>
            <a:off x="857250" y="4981575"/>
            <a:ext cx="43815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13111A"/>
                </a:solidFill>
              </a:defRPr>
            </a:pPr>
            <a:r>
              <a:rPr sz="1350" b="0">
                <a:solidFill>
                  <a:srgbClr val="13111A"/>
                </a:solidFill>
              </a:rPr>
              <a:t>Precio, reducción de riesgo o accesibilidad</a:t>
            </a:r>
          </a:p>
        </p:txBody>
      </p:sp>
      <p:sp>
        <p:nvSpPr>
          <p:cNvPr id="14" name="Rectángulo: esquinas redondeadas 13">
            <a:extLst>
              <a:ext uri="{FF2B5EF4-FFF2-40B4-BE49-F238E27FC236}">
                <a16:creationId xmlns:a16="http://schemas.microsoft.com/office/drawing/2014/main" id="{7FF185CA-7AEE-4892-AD15-E7AA8809ABC1}"/>
              </a:ext>
            </a:extLst>
          </p:cNvPr>
          <p:cNvSpPr>
            <a:spLocks noGrp="1"/>
          </p:cNvSpPr>
          <p:nvPr/>
        </p:nvSpPr>
        <p:spPr>
          <a:xfrm>
            <a:off x="5905500" y="2266950"/>
            <a:ext cx="5334000" cy="3524250"/>
          </a:xfrm>
          <a:prstGeom prst="roundRect">
            <a:avLst>
              <a:gd name="adj" fmla="val 3243"/>
            </a:avLst>
          </a:prstGeom>
          <a:solidFill>
            <a:srgbClr val="FFFFFF"/>
          </a:solidFill>
          <a:ln w="9525">
            <a:solidFill>
              <a:srgbClr val="E6E1EA"/>
            </a:solidFill>
            <a:prstDash val="solid"/>
          </a:ln>
        </p:spPr>
      </p:sp>
      <p:pic>
        <p:nvPicPr>
          <p:cNvPr id="30" name="Imagen 29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076950" y="2825339"/>
            <a:ext cx="4991100" cy="2407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0716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B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3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1068050" y="292523"/>
            <a:ext cx="457200" cy="405553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AC1480E5-D13B-4ED9-AFF1-ED6BC37BC49F}"/>
              </a:ext>
            </a:extLst>
          </p:cNvPr>
          <p:cNvSpPr>
            <a:spLocks noGrp="1"/>
          </p:cNvSpPr>
          <p:nvPr/>
        </p:nvSpPr>
        <p:spPr>
          <a:xfrm>
            <a:off x="666750" y="304800"/>
            <a:ext cx="2476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625C6B"/>
                </a:solidFill>
              </a:defRPr>
            </a:pPr>
            <a:r>
              <a:rPr sz="975" b="1">
                <a:solidFill>
                  <a:srgbClr val="625C6B"/>
                </a:solidFill>
              </a:rPr>
              <a:t>CLASE 1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95B1BC57-9254-4F10-9AC7-D3F2149C7526}"/>
              </a:ext>
            </a:extLst>
          </p:cNvPr>
          <p:cNvSpPr>
            <a:spLocks noGrp="1"/>
          </p:cNvSpPr>
          <p:nvPr/>
        </p:nvSpPr>
        <p:spPr>
          <a:xfrm>
            <a:off x="11068050" y="628650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625C6B"/>
                </a:solidFill>
              </a:defRPr>
            </a:pPr>
            <a:r>
              <a:rPr sz="900" b="1">
                <a:solidFill>
                  <a:srgbClr val="625C6B"/>
                </a:solidFill>
              </a:rPr>
              <a:t>15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CB81F720-DA17-4E19-8E79-2B9BB3B2F694}"/>
              </a:ext>
            </a:extLst>
          </p:cNvPr>
          <p:cNvSpPr>
            <a:spLocks noGrp="1"/>
          </p:cNvSpPr>
          <p:nvPr/>
        </p:nvSpPr>
        <p:spPr>
          <a:xfrm>
            <a:off x="666750" y="952500"/>
            <a:ext cx="98107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850" b="1">
                <a:solidFill>
                  <a:srgbClr val="13111A"/>
                </a:solidFill>
              </a:defRPr>
            </a:pPr>
            <a:r>
              <a:rPr sz="2850" b="1">
                <a:solidFill>
                  <a:srgbClr val="13111A"/>
                </a:solidFill>
              </a:rPr>
              <a:t>Conocer al cliente evita diseñar a ciegas</a:t>
            </a:r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4EBDF777-74A0-499C-9BFE-9345A9B67C43}"/>
              </a:ext>
            </a:extLst>
          </p:cNvPr>
          <p:cNvSpPr>
            <a:spLocks noGrp="1"/>
          </p:cNvSpPr>
          <p:nvPr/>
        </p:nvSpPr>
        <p:spPr>
          <a:xfrm>
            <a:off x="666750" y="1724025"/>
            <a:ext cx="1428750" cy="66675"/>
          </a:xfrm>
          <a:prstGeom prst="roundRect">
            <a:avLst>
              <a:gd name="adj" fmla="val 50000"/>
            </a:avLst>
          </a:prstGeom>
          <a:solidFill>
            <a:srgbClr val="04C8DF"/>
          </a:solidFill>
          <a:ln w="0">
            <a:noFill/>
            <a:prstDash val="solid"/>
          </a:ln>
        </p:spPr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6D92D3A2-9DDB-40C8-907B-D9DD572C1BE5}"/>
              </a:ext>
            </a:extLst>
          </p:cNvPr>
          <p:cNvSpPr>
            <a:spLocks noGrp="1"/>
          </p:cNvSpPr>
          <p:nvPr/>
        </p:nvSpPr>
        <p:spPr>
          <a:xfrm>
            <a:off x="666750" y="2095500"/>
            <a:ext cx="5143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1">
                <a:solidFill>
                  <a:srgbClr val="04C8DF"/>
                </a:solidFill>
              </a:defRPr>
            </a:pPr>
            <a:r>
              <a:rPr sz="1200" b="1">
                <a:solidFill>
                  <a:srgbClr val="04C8DF"/>
                </a:solidFill>
              </a:rPr>
              <a:t>01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066D9B4E-CE3A-4F9C-8A1B-8B26E49EF5DC}"/>
              </a:ext>
            </a:extLst>
          </p:cNvPr>
          <p:cNvSpPr>
            <a:spLocks noGrp="1"/>
          </p:cNvSpPr>
          <p:nvPr/>
        </p:nvSpPr>
        <p:spPr>
          <a:xfrm>
            <a:off x="1381125" y="2057400"/>
            <a:ext cx="93345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75" b="1">
                <a:solidFill>
                  <a:srgbClr val="13111A"/>
                </a:solidFill>
              </a:defRPr>
            </a:pPr>
            <a:r>
              <a:rPr sz="1875" b="1">
                <a:solidFill>
                  <a:srgbClr val="13111A"/>
                </a:solidFill>
              </a:rPr>
              <a:t>Qué ve, escucha, piensa, siente, dice y hace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8E9EEA64-7E30-436C-9E31-3E467B83F3BB}"/>
              </a:ext>
            </a:extLst>
          </p:cNvPr>
          <p:cNvSpPr>
            <a:spLocks noGrp="1"/>
          </p:cNvSpPr>
          <p:nvPr/>
        </p:nvSpPr>
        <p:spPr>
          <a:xfrm>
            <a:off x="666750" y="2914650"/>
            <a:ext cx="5143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1">
                <a:solidFill>
                  <a:srgbClr val="04C8DF"/>
                </a:solidFill>
              </a:defRPr>
            </a:pPr>
            <a:r>
              <a:rPr sz="1200" b="1">
                <a:solidFill>
                  <a:srgbClr val="04C8DF"/>
                </a:solidFill>
              </a:rPr>
              <a:t>02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878513A2-FE8F-4CC4-83A0-60D900686D91}"/>
              </a:ext>
            </a:extLst>
          </p:cNvPr>
          <p:cNvSpPr>
            <a:spLocks noGrp="1"/>
          </p:cNvSpPr>
          <p:nvPr/>
        </p:nvSpPr>
        <p:spPr>
          <a:xfrm>
            <a:off x="1381125" y="2876550"/>
            <a:ext cx="93345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75" b="0">
                <a:solidFill>
                  <a:srgbClr val="13111A"/>
                </a:solidFill>
              </a:defRPr>
            </a:pPr>
            <a:r>
              <a:rPr sz="1875" b="0">
                <a:solidFill>
                  <a:srgbClr val="13111A"/>
                </a:solidFill>
              </a:rPr>
              <a:t>Qué esfuerzo, frustración o riesgo enfrenta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9A5AF464-5C26-44E3-8252-2A9701A77D8F}"/>
              </a:ext>
            </a:extLst>
          </p:cNvPr>
          <p:cNvSpPr>
            <a:spLocks noGrp="1"/>
          </p:cNvSpPr>
          <p:nvPr/>
        </p:nvSpPr>
        <p:spPr>
          <a:xfrm>
            <a:off x="666750" y="3733800"/>
            <a:ext cx="5143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1">
                <a:solidFill>
                  <a:srgbClr val="04C8DF"/>
                </a:solidFill>
              </a:defRPr>
            </a:pPr>
            <a:r>
              <a:rPr sz="1200" b="1">
                <a:solidFill>
                  <a:srgbClr val="04C8DF"/>
                </a:solidFill>
              </a:rPr>
              <a:t>03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ABFCA1C1-3BF9-4FF9-B3F0-F6C3BB2EC6AC}"/>
              </a:ext>
            </a:extLst>
          </p:cNvPr>
          <p:cNvSpPr>
            <a:spLocks noGrp="1"/>
          </p:cNvSpPr>
          <p:nvPr/>
        </p:nvSpPr>
        <p:spPr>
          <a:xfrm>
            <a:off x="1381125" y="3695700"/>
            <a:ext cx="93345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75" b="0">
                <a:solidFill>
                  <a:srgbClr val="13111A"/>
                </a:solidFill>
              </a:defRPr>
            </a:pPr>
            <a:r>
              <a:rPr sz="1875" b="0">
                <a:solidFill>
                  <a:srgbClr val="13111A"/>
                </a:solidFill>
              </a:rPr>
              <a:t>Qué resultado espera y cómo define el éxito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867E34F2-8112-4411-B4B7-040E87195049}"/>
              </a:ext>
            </a:extLst>
          </p:cNvPr>
          <p:cNvSpPr>
            <a:spLocks noGrp="1"/>
          </p:cNvSpPr>
          <p:nvPr/>
        </p:nvSpPr>
        <p:spPr>
          <a:xfrm>
            <a:off x="666750" y="4552950"/>
            <a:ext cx="5143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1">
                <a:solidFill>
                  <a:srgbClr val="04C8DF"/>
                </a:solidFill>
              </a:defRPr>
            </a:pPr>
            <a:r>
              <a:rPr sz="1200" b="1">
                <a:solidFill>
                  <a:srgbClr val="04C8DF"/>
                </a:solidFill>
              </a:rPr>
              <a:t>04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BDDF4154-6DB7-4822-96BD-26032237B7AC}"/>
              </a:ext>
            </a:extLst>
          </p:cNvPr>
          <p:cNvSpPr>
            <a:spLocks noGrp="1"/>
          </p:cNvSpPr>
          <p:nvPr/>
        </p:nvSpPr>
        <p:spPr>
          <a:xfrm>
            <a:off x="1381125" y="4514850"/>
            <a:ext cx="93345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75" b="0">
                <a:solidFill>
                  <a:srgbClr val="13111A"/>
                </a:solidFill>
              </a:defRPr>
            </a:pPr>
            <a:r>
              <a:rPr sz="1875" b="0">
                <a:solidFill>
                  <a:srgbClr val="13111A"/>
                </a:solidFill>
              </a:rPr>
              <a:t>Qué alternativas utiliza hoy</a:t>
            </a: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847C16A8-3B5B-49DC-921E-04D645972C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84914" y="1997319"/>
            <a:ext cx="4511736" cy="3193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5994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B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n 15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1068050" y="292523"/>
            <a:ext cx="457200" cy="405553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855E127D-B559-434C-BC8A-FB2E4443185D}"/>
              </a:ext>
            </a:extLst>
          </p:cNvPr>
          <p:cNvSpPr>
            <a:spLocks noGrp="1"/>
          </p:cNvSpPr>
          <p:nvPr/>
        </p:nvSpPr>
        <p:spPr>
          <a:xfrm>
            <a:off x="666750" y="304800"/>
            <a:ext cx="2476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625C6B"/>
                </a:solidFill>
              </a:defRPr>
            </a:pPr>
            <a:r>
              <a:rPr sz="975" b="1">
                <a:solidFill>
                  <a:srgbClr val="625C6B"/>
                </a:solidFill>
              </a:rPr>
              <a:t>MODELO DE NEGOCIO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1F10C85F-1B68-4D36-A304-B5A88A63947C}"/>
              </a:ext>
            </a:extLst>
          </p:cNvPr>
          <p:cNvSpPr>
            <a:spLocks noGrp="1"/>
          </p:cNvSpPr>
          <p:nvPr/>
        </p:nvSpPr>
        <p:spPr>
          <a:xfrm>
            <a:off x="11068050" y="628650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625C6B"/>
                </a:solidFill>
              </a:defRPr>
            </a:pPr>
            <a:r>
              <a:rPr sz="900" b="1">
                <a:solidFill>
                  <a:srgbClr val="625C6B"/>
                </a:solidFill>
              </a:rPr>
              <a:t>16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B90C1E34-9454-4B1E-9D2E-C663F62C2512}"/>
              </a:ext>
            </a:extLst>
          </p:cNvPr>
          <p:cNvSpPr>
            <a:spLocks noGrp="1"/>
          </p:cNvSpPr>
          <p:nvPr/>
        </p:nvSpPr>
        <p:spPr>
          <a:xfrm>
            <a:off x="666750" y="1143000"/>
            <a:ext cx="104775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5550" b="1">
                <a:solidFill>
                  <a:srgbClr val="65DB2D"/>
                </a:solidFill>
              </a:defRPr>
            </a:pPr>
            <a:r>
              <a:rPr sz="5550" b="1">
                <a:solidFill>
                  <a:srgbClr val="65DB2D"/>
                </a:solidFill>
              </a:rPr>
              <a:t>3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98B7721C-0D40-4FD0-B573-C44C353B1931}"/>
              </a:ext>
            </a:extLst>
          </p:cNvPr>
          <p:cNvSpPr>
            <a:spLocks noGrp="1"/>
          </p:cNvSpPr>
          <p:nvPr/>
        </p:nvSpPr>
        <p:spPr>
          <a:xfrm>
            <a:off x="1857375" y="1219200"/>
            <a:ext cx="885825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3000" b="1">
                <a:solidFill>
                  <a:srgbClr val="13111A"/>
                </a:solidFill>
              </a:defRPr>
            </a:pPr>
            <a:r>
              <a:rPr sz="3000" b="1">
                <a:solidFill>
                  <a:srgbClr val="13111A"/>
                </a:solidFill>
              </a:rPr>
              <a:t>Canales</a:t>
            </a:r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A6289310-CB20-4D55-A2B1-B8B59A56BE9C}"/>
              </a:ext>
            </a:extLst>
          </p:cNvPr>
          <p:cNvSpPr>
            <a:spLocks noGrp="1"/>
          </p:cNvSpPr>
          <p:nvPr/>
        </p:nvSpPr>
        <p:spPr>
          <a:xfrm>
            <a:off x="666750" y="2381250"/>
            <a:ext cx="4762500" cy="933450"/>
          </a:xfrm>
          <a:prstGeom prst="roundRect">
            <a:avLst>
              <a:gd name="adj" fmla="val 12245"/>
            </a:avLst>
          </a:prstGeom>
          <a:solidFill>
            <a:srgbClr val="13111A"/>
          </a:solidFill>
          <a:ln w="0">
            <a:noFill/>
            <a:prstDash val="solid"/>
          </a:ln>
        </p:spPr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A0ED999A-2EF4-4039-A4F0-CD98248F239A}"/>
              </a:ext>
            </a:extLst>
          </p:cNvPr>
          <p:cNvSpPr>
            <a:spLocks noGrp="1"/>
          </p:cNvSpPr>
          <p:nvPr/>
        </p:nvSpPr>
        <p:spPr>
          <a:xfrm>
            <a:off x="904875" y="2514600"/>
            <a:ext cx="4286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FFFFFF"/>
                </a:solidFill>
              </a:defRPr>
            </a:pPr>
            <a:r>
              <a:rPr sz="1725" b="1">
                <a:solidFill>
                  <a:srgbClr val="FFFFFF"/>
                </a:solidFill>
              </a:rPr>
              <a:t>¿Cómo nos descubren, evalúan, compran, reciben y usan?</a:t>
            </a:r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BDB03B97-C100-4D00-B806-23645E28DB97}"/>
              </a:ext>
            </a:extLst>
          </p:cNvPr>
          <p:cNvSpPr>
            <a:spLocks noGrp="1"/>
          </p:cNvSpPr>
          <p:nvPr/>
        </p:nvSpPr>
        <p:spPr>
          <a:xfrm>
            <a:off x="666750" y="3543300"/>
            <a:ext cx="4762500" cy="552450"/>
          </a:xfrm>
          <a:prstGeom prst="roundRect">
            <a:avLst>
              <a:gd name="adj" fmla="val 20690"/>
            </a:avLst>
          </a:prstGeom>
          <a:solidFill>
            <a:srgbClr val="FFFFFF"/>
          </a:solidFill>
          <a:ln w="9525">
            <a:solidFill>
              <a:srgbClr val="E6E1EA"/>
            </a:solidFill>
            <a:prstDash val="solid"/>
          </a:ln>
        </p:spPr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5C77CD26-F910-495E-BB64-A2249FC7CED8}"/>
              </a:ext>
            </a:extLst>
          </p:cNvPr>
          <p:cNvSpPr>
            <a:spLocks noGrp="1"/>
          </p:cNvSpPr>
          <p:nvPr/>
        </p:nvSpPr>
        <p:spPr>
          <a:xfrm>
            <a:off x="857250" y="3609975"/>
            <a:ext cx="43815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1">
                <a:solidFill>
                  <a:srgbClr val="13111A"/>
                </a:solidFill>
              </a:defRPr>
            </a:pPr>
            <a:r>
              <a:rPr sz="1350" b="1">
                <a:solidFill>
                  <a:srgbClr val="13111A"/>
                </a:solidFill>
              </a:rPr>
              <a:t>Comunicación y venta</a:t>
            </a:r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17BE38A7-90E4-46C1-B179-D40A019C3AEE}"/>
              </a:ext>
            </a:extLst>
          </p:cNvPr>
          <p:cNvSpPr>
            <a:spLocks noGrp="1"/>
          </p:cNvSpPr>
          <p:nvPr/>
        </p:nvSpPr>
        <p:spPr>
          <a:xfrm>
            <a:off x="666750" y="4229100"/>
            <a:ext cx="4762500" cy="552450"/>
          </a:xfrm>
          <a:prstGeom prst="roundRect">
            <a:avLst>
              <a:gd name="adj" fmla="val 20690"/>
            </a:avLst>
          </a:prstGeom>
          <a:solidFill>
            <a:srgbClr val="F4F0F7"/>
          </a:solidFill>
          <a:ln w="9525">
            <a:solidFill>
              <a:srgbClr val="E6E1EA"/>
            </a:solidFill>
            <a:prstDash val="solid"/>
          </a:ln>
        </p:spPr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F10793DA-BDE9-4F08-A980-74C3591A0DD6}"/>
              </a:ext>
            </a:extLst>
          </p:cNvPr>
          <p:cNvSpPr>
            <a:spLocks noGrp="1"/>
          </p:cNvSpPr>
          <p:nvPr/>
        </p:nvSpPr>
        <p:spPr>
          <a:xfrm>
            <a:off x="857250" y="4295775"/>
            <a:ext cx="43815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13111A"/>
                </a:solidFill>
              </a:defRPr>
            </a:pPr>
            <a:r>
              <a:rPr sz="1350" b="0">
                <a:solidFill>
                  <a:srgbClr val="13111A"/>
                </a:solidFill>
              </a:rPr>
              <a:t>Distribución o entrega</a:t>
            </a:r>
          </a:p>
        </p:txBody>
      </p:sp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id="{BA0AF446-095F-4CCC-BCD2-760A15CE651F}"/>
              </a:ext>
            </a:extLst>
          </p:cNvPr>
          <p:cNvSpPr>
            <a:spLocks noGrp="1"/>
          </p:cNvSpPr>
          <p:nvPr/>
        </p:nvSpPr>
        <p:spPr>
          <a:xfrm>
            <a:off x="666750" y="4914900"/>
            <a:ext cx="4762500" cy="552450"/>
          </a:xfrm>
          <a:prstGeom prst="roundRect">
            <a:avLst>
              <a:gd name="adj" fmla="val 20690"/>
            </a:avLst>
          </a:prstGeom>
          <a:solidFill>
            <a:srgbClr val="FFFFFF"/>
          </a:solidFill>
          <a:ln w="9525">
            <a:solidFill>
              <a:srgbClr val="E6E1EA"/>
            </a:solidFill>
            <a:prstDash val="solid"/>
          </a:ln>
        </p:spPr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FEB1679A-AAC6-485D-8AA1-5094976D0C0C}"/>
              </a:ext>
            </a:extLst>
          </p:cNvPr>
          <p:cNvSpPr>
            <a:spLocks noGrp="1"/>
          </p:cNvSpPr>
          <p:nvPr/>
        </p:nvSpPr>
        <p:spPr>
          <a:xfrm>
            <a:off x="857250" y="4981575"/>
            <a:ext cx="43815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13111A"/>
                </a:solidFill>
              </a:defRPr>
            </a:pPr>
            <a:r>
              <a:rPr sz="1350" b="0">
                <a:solidFill>
                  <a:srgbClr val="13111A"/>
                </a:solidFill>
              </a:rPr>
              <a:t>Atención y posventa</a:t>
            </a:r>
          </a:p>
        </p:txBody>
      </p:sp>
      <p:sp>
        <p:nvSpPr>
          <p:cNvPr id="14" name="Rectángulo: esquinas redondeadas 13">
            <a:extLst>
              <a:ext uri="{FF2B5EF4-FFF2-40B4-BE49-F238E27FC236}">
                <a16:creationId xmlns:a16="http://schemas.microsoft.com/office/drawing/2014/main" id="{00BC2718-865D-4C71-9BA1-B689387761E4}"/>
              </a:ext>
            </a:extLst>
          </p:cNvPr>
          <p:cNvSpPr>
            <a:spLocks noGrp="1"/>
          </p:cNvSpPr>
          <p:nvPr/>
        </p:nvSpPr>
        <p:spPr>
          <a:xfrm>
            <a:off x="5905500" y="2266950"/>
            <a:ext cx="5334000" cy="3524250"/>
          </a:xfrm>
          <a:prstGeom prst="roundRect">
            <a:avLst>
              <a:gd name="adj" fmla="val 3243"/>
            </a:avLst>
          </a:prstGeom>
          <a:solidFill>
            <a:srgbClr val="FFFFFF"/>
          </a:solidFill>
          <a:ln w="9525">
            <a:solidFill>
              <a:srgbClr val="E6E1EA"/>
            </a:solidFill>
            <a:prstDash val="solid"/>
          </a:ln>
        </p:spPr>
      </p:sp>
      <p:pic>
        <p:nvPicPr>
          <p:cNvPr id="30" name="Imagen 29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076950" y="2884058"/>
            <a:ext cx="4991100" cy="2290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3018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B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n 15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1068050" y="292523"/>
            <a:ext cx="457200" cy="405553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827E006C-0AFF-42A9-8012-B12083B08E5C}"/>
              </a:ext>
            </a:extLst>
          </p:cNvPr>
          <p:cNvSpPr>
            <a:spLocks noGrp="1"/>
          </p:cNvSpPr>
          <p:nvPr/>
        </p:nvSpPr>
        <p:spPr>
          <a:xfrm>
            <a:off x="666750" y="304800"/>
            <a:ext cx="2476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625C6B"/>
                </a:solidFill>
              </a:defRPr>
            </a:pPr>
            <a:r>
              <a:rPr sz="975" b="1">
                <a:solidFill>
                  <a:srgbClr val="625C6B"/>
                </a:solidFill>
              </a:rPr>
              <a:t>MODELO DE NEGOCIO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1B7BFD61-F509-4E8C-B4DB-17BEC8436A76}"/>
              </a:ext>
            </a:extLst>
          </p:cNvPr>
          <p:cNvSpPr>
            <a:spLocks noGrp="1"/>
          </p:cNvSpPr>
          <p:nvPr/>
        </p:nvSpPr>
        <p:spPr>
          <a:xfrm>
            <a:off x="11068050" y="628650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625C6B"/>
                </a:solidFill>
              </a:defRPr>
            </a:pPr>
            <a:r>
              <a:rPr sz="900" b="1">
                <a:solidFill>
                  <a:srgbClr val="625C6B"/>
                </a:solidFill>
              </a:rPr>
              <a:t>17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581C18CE-763B-4B10-8A40-7476C4CF6CD9}"/>
              </a:ext>
            </a:extLst>
          </p:cNvPr>
          <p:cNvSpPr>
            <a:spLocks noGrp="1"/>
          </p:cNvSpPr>
          <p:nvPr/>
        </p:nvSpPr>
        <p:spPr>
          <a:xfrm>
            <a:off x="666750" y="1143000"/>
            <a:ext cx="104775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5550" b="1">
                <a:solidFill>
                  <a:srgbClr val="04C8DF"/>
                </a:solidFill>
              </a:defRPr>
            </a:pPr>
            <a:r>
              <a:rPr sz="5550" b="1">
                <a:solidFill>
                  <a:srgbClr val="04C8DF"/>
                </a:solidFill>
              </a:rPr>
              <a:t>4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806FE0B7-68EA-4113-9BD0-A2F9C2FF531C}"/>
              </a:ext>
            </a:extLst>
          </p:cNvPr>
          <p:cNvSpPr>
            <a:spLocks noGrp="1"/>
          </p:cNvSpPr>
          <p:nvPr/>
        </p:nvSpPr>
        <p:spPr>
          <a:xfrm>
            <a:off x="1857375" y="1219200"/>
            <a:ext cx="885825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3000" b="1">
                <a:solidFill>
                  <a:srgbClr val="13111A"/>
                </a:solidFill>
              </a:defRPr>
            </a:pPr>
            <a:r>
              <a:rPr sz="3000" b="1">
                <a:solidFill>
                  <a:srgbClr val="13111A"/>
                </a:solidFill>
              </a:rPr>
              <a:t>Relaciones con clientes</a:t>
            </a:r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71D11DE3-134F-4A94-BDAE-FF4533B17D9C}"/>
              </a:ext>
            </a:extLst>
          </p:cNvPr>
          <p:cNvSpPr>
            <a:spLocks noGrp="1"/>
          </p:cNvSpPr>
          <p:nvPr/>
        </p:nvSpPr>
        <p:spPr>
          <a:xfrm>
            <a:off x="666750" y="2381250"/>
            <a:ext cx="4762500" cy="933450"/>
          </a:xfrm>
          <a:prstGeom prst="roundRect">
            <a:avLst>
              <a:gd name="adj" fmla="val 12245"/>
            </a:avLst>
          </a:prstGeom>
          <a:solidFill>
            <a:srgbClr val="13111A"/>
          </a:solidFill>
          <a:ln w="0">
            <a:noFill/>
            <a:prstDash val="solid"/>
          </a:ln>
        </p:spPr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FA3C86F5-9EAF-43A1-BA5D-375A58F206D9}"/>
              </a:ext>
            </a:extLst>
          </p:cNvPr>
          <p:cNvSpPr>
            <a:spLocks noGrp="1"/>
          </p:cNvSpPr>
          <p:nvPr/>
        </p:nvSpPr>
        <p:spPr>
          <a:xfrm>
            <a:off x="904875" y="2514600"/>
            <a:ext cx="4286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FFFFFF"/>
                </a:solidFill>
              </a:defRPr>
            </a:pPr>
            <a:r>
              <a:rPr sz="1725" b="1">
                <a:solidFill>
                  <a:srgbClr val="FFFFFF"/>
                </a:solidFill>
              </a:rPr>
              <a:t>¿Qué relación espera cada segmento y cuánto cuesta sostenerla?</a:t>
            </a:r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E0CA6EC4-4AAA-4FCB-BFEB-C68B0C208FF4}"/>
              </a:ext>
            </a:extLst>
          </p:cNvPr>
          <p:cNvSpPr>
            <a:spLocks noGrp="1"/>
          </p:cNvSpPr>
          <p:nvPr/>
        </p:nvSpPr>
        <p:spPr>
          <a:xfrm>
            <a:off x="666750" y="3543300"/>
            <a:ext cx="4762500" cy="552450"/>
          </a:xfrm>
          <a:prstGeom prst="roundRect">
            <a:avLst>
              <a:gd name="adj" fmla="val 20690"/>
            </a:avLst>
          </a:prstGeom>
          <a:solidFill>
            <a:srgbClr val="FFFFFF"/>
          </a:solidFill>
          <a:ln w="9525">
            <a:solidFill>
              <a:srgbClr val="E6E1EA"/>
            </a:solidFill>
            <a:prstDash val="solid"/>
          </a:ln>
        </p:spPr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390ABB5E-F0EB-4E53-917C-B3136F5144D8}"/>
              </a:ext>
            </a:extLst>
          </p:cNvPr>
          <p:cNvSpPr>
            <a:spLocks noGrp="1"/>
          </p:cNvSpPr>
          <p:nvPr/>
        </p:nvSpPr>
        <p:spPr>
          <a:xfrm>
            <a:off x="857250" y="3609975"/>
            <a:ext cx="43815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1">
                <a:solidFill>
                  <a:srgbClr val="13111A"/>
                </a:solidFill>
              </a:defRPr>
            </a:pPr>
            <a:r>
              <a:rPr sz="1350" b="1">
                <a:solidFill>
                  <a:srgbClr val="13111A"/>
                </a:solidFill>
              </a:rPr>
              <a:t>Personal o automatizada</a:t>
            </a:r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C71E4D23-30B9-478C-8F50-45A7357F39A4}"/>
              </a:ext>
            </a:extLst>
          </p:cNvPr>
          <p:cNvSpPr>
            <a:spLocks noGrp="1"/>
          </p:cNvSpPr>
          <p:nvPr/>
        </p:nvSpPr>
        <p:spPr>
          <a:xfrm>
            <a:off x="666750" y="4229100"/>
            <a:ext cx="4762500" cy="552450"/>
          </a:xfrm>
          <a:prstGeom prst="roundRect">
            <a:avLst>
              <a:gd name="adj" fmla="val 20690"/>
            </a:avLst>
          </a:prstGeom>
          <a:solidFill>
            <a:srgbClr val="F4F0F7"/>
          </a:solidFill>
          <a:ln w="9525">
            <a:solidFill>
              <a:srgbClr val="E6E1EA"/>
            </a:solidFill>
            <a:prstDash val="solid"/>
          </a:ln>
        </p:spPr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C1A0A322-3BF4-4D50-B95B-9B19DC7A9734}"/>
              </a:ext>
            </a:extLst>
          </p:cNvPr>
          <p:cNvSpPr>
            <a:spLocks noGrp="1"/>
          </p:cNvSpPr>
          <p:nvPr/>
        </p:nvSpPr>
        <p:spPr>
          <a:xfrm>
            <a:off x="857250" y="4295775"/>
            <a:ext cx="43815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13111A"/>
                </a:solidFill>
              </a:defRPr>
            </a:pPr>
            <a:r>
              <a:rPr sz="1350" b="0">
                <a:solidFill>
                  <a:srgbClr val="13111A"/>
                </a:solidFill>
              </a:rPr>
              <a:t>Captación, retención y crecimiento</a:t>
            </a:r>
          </a:p>
        </p:txBody>
      </p:sp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id="{4EF4AC58-3665-4482-A3FF-DD390C7FC8E6}"/>
              </a:ext>
            </a:extLst>
          </p:cNvPr>
          <p:cNvSpPr>
            <a:spLocks noGrp="1"/>
          </p:cNvSpPr>
          <p:nvPr/>
        </p:nvSpPr>
        <p:spPr>
          <a:xfrm>
            <a:off x="666750" y="4914900"/>
            <a:ext cx="4762500" cy="552450"/>
          </a:xfrm>
          <a:prstGeom prst="roundRect">
            <a:avLst>
              <a:gd name="adj" fmla="val 20690"/>
            </a:avLst>
          </a:prstGeom>
          <a:solidFill>
            <a:srgbClr val="FFFFFF"/>
          </a:solidFill>
          <a:ln w="9525">
            <a:solidFill>
              <a:srgbClr val="E6E1EA"/>
            </a:solidFill>
            <a:prstDash val="solid"/>
          </a:ln>
        </p:spPr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783240F2-3458-4838-853E-2C5B43CA84DE}"/>
              </a:ext>
            </a:extLst>
          </p:cNvPr>
          <p:cNvSpPr>
            <a:spLocks noGrp="1"/>
          </p:cNvSpPr>
          <p:nvPr/>
        </p:nvSpPr>
        <p:spPr>
          <a:xfrm>
            <a:off x="857250" y="4981575"/>
            <a:ext cx="43815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13111A"/>
                </a:solidFill>
              </a:defRPr>
            </a:pPr>
            <a:r>
              <a:rPr sz="1350" b="0">
                <a:solidFill>
                  <a:srgbClr val="13111A"/>
                </a:solidFill>
              </a:rPr>
              <a:t>Confianza, comunidad y reputación</a:t>
            </a:r>
          </a:p>
        </p:txBody>
      </p:sp>
      <p:sp>
        <p:nvSpPr>
          <p:cNvPr id="14" name="Rectángulo: esquinas redondeadas 13">
            <a:extLst>
              <a:ext uri="{FF2B5EF4-FFF2-40B4-BE49-F238E27FC236}">
                <a16:creationId xmlns:a16="http://schemas.microsoft.com/office/drawing/2014/main" id="{0BB46762-12F1-49EB-A598-1153E9CDE83C}"/>
              </a:ext>
            </a:extLst>
          </p:cNvPr>
          <p:cNvSpPr>
            <a:spLocks noGrp="1"/>
          </p:cNvSpPr>
          <p:nvPr/>
        </p:nvSpPr>
        <p:spPr>
          <a:xfrm>
            <a:off x="5905500" y="2266950"/>
            <a:ext cx="5334000" cy="3524250"/>
          </a:xfrm>
          <a:prstGeom prst="roundRect">
            <a:avLst>
              <a:gd name="adj" fmla="val 3243"/>
            </a:avLst>
          </a:prstGeom>
          <a:solidFill>
            <a:srgbClr val="FFFFFF"/>
          </a:solidFill>
          <a:ln w="9525">
            <a:solidFill>
              <a:srgbClr val="E6E1EA"/>
            </a:solidFill>
            <a:prstDash val="solid"/>
          </a:ln>
        </p:spPr>
      </p:sp>
      <p:pic>
        <p:nvPicPr>
          <p:cNvPr id="30" name="Imagen 29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076950" y="2781300"/>
            <a:ext cx="4991100" cy="249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4789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B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n 15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1068050" y="292523"/>
            <a:ext cx="457200" cy="405553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2D746367-0801-4B89-A3E9-9A3D4FE568A1}"/>
              </a:ext>
            </a:extLst>
          </p:cNvPr>
          <p:cNvSpPr>
            <a:spLocks noGrp="1"/>
          </p:cNvSpPr>
          <p:nvPr/>
        </p:nvSpPr>
        <p:spPr>
          <a:xfrm>
            <a:off x="666750" y="304800"/>
            <a:ext cx="2476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625C6B"/>
                </a:solidFill>
              </a:defRPr>
            </a:pPr>
            <a:r>
              <a:rPr sz="975" b="1">
                <a:solidFill>
                  <a:srgbClr val="625C6B"/>
                </a:solidFill>
              </a:rPr>
              <a:t>MODELO DE NEGOCIO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757FB4A3-0150-4F7B-BAA6-56DB36DA2224}"/>
              </a:ext>
            </a:extLst>
          </p:cNvPr>
          <p:cNvSpPr>
            <a:spLocks noGrp="1"/>
          </p:cNvSpPr>
          <p:nvPr/>
        </p:nvSpPr>
        <p:spPr>
          <a:xfrm>
            <a:off x="11068050" y="628650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625C6B"/>
                </a:solidFill>
              </a:defRPr>
            </a:pPr>
            <a:r>
              <a:rPr sz="900" b="1">
                <a:solidFill>
                  <a:srgbClr val="625C6B"/>
                </a:solidFill>
              </a:rPr>
              <a:t>18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DCF9A8F2-125D-44F3-B677-E47E963C4342}"/>
              </a:ext>
            </a:extLst>
          </p:cNvPr>
          <p:cNvSpPr>
            <a:spLocks noGrp="1"/>
          </p:cNvSpPr>
          <p:nvPr/>
        </p:nvSpPr>
        <p:spPr>
          <a:xfrm>
            <a:off x="666750" y="1143000"/>
            <a:ext cx="104775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5550" b="1">
                <a:solidFill>
                  <a:srgbClr val="FF7A00"/>
                </a:solidFill>
              </a:defRPr>
            </a:pPr>
            <a:r>
              <a:rPr sz="5550" b="1">
                <a:solidFill>
                  <a:srgbClr val="FF7A00"/>
                </a:solidFill>
              </a:rPr>
              <a:t>5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8AF96F01-503A-4ADB-884D-67B37FCD8085}"/>
              </a:ext>
            </a:extLst>
          </p:cNvPr>
          <p:cNvSpPr>
            <a:spLocks noGrp="1"/>
          </p:cNvSpPr>
          <p:nvPr/>
        </p:nvSpPr>
        <p:spPr>
          <a:xfrm>
            <a:off x="1857375" y="1219200"/>
            <a:ext cx="885825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3000" b="1">
                <a:solidFill>
                  <a:srgbClr val="13111A"/>
                </a:solidFill>
              </a:defRPr>
            </a:pPr>
            <a:r>
              <a:rPr sz="3000" b="1">
                <a:solidFill>
                  <a:srgbClr val="13111A"/>
                </a:solidFill>
              </a:rPr>
              <a:t>Fuentes de ingresos</a:t>
            </a:r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E681DDA8-33C2-44A6-8A42-5C42A3F7AAD7}"/>
              </a:ext>
            </a:extLst>
          </p:cNvPr>
          <p:cNvSpPr>
            <a:spLocks noGrp="1"/>
          </p:cNvSpPr>
          <p:nvPr/>
        </p:nvSpPr>
        <p:spPr>
          <a:xfrm>
            <a:off x="666750" y="2381250"/>
            <a:ext cx="4762500" cy="933450"/>
          </a:xfrm>
          <a:prstGeom prst="roundRect">
            <a:avLst>
              <a:gd name="adj" fmla="val 12245"/>
            </a:avLst>
          </a:prstGeom>
          <a:solidFill>
            <a:srgbClr val="13111A"/>
          </a:solidFill>
          <a:ln w="0">
            <a:noFill/>
            <a:prstDash val="solid"/>
          </a:ln>
        </p:spPr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BD48657E-50E4-47A1-B72B-3107776F254D}"/>
              </a:ext>
            </a:extLst>
          </p:cNvPr>
          <p:cNvSpPr>
            <a:spLocks noGrp="1"/>
          </p:cNvSpPr>
          <p:nvPr/>
        </p:nvSpPr>
        <p:spPr>
          <a:xfrm>
            <a:off x="904875" y="2514600"/>
            <a:ext cx="4286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FFFFFF"/>
                </a:solidFill>
              </a:defRPr>
            </a:pPr>
            <a:r>
              <a:rPr sz="1725" b="1">
                <a:solidFill>
                  <a:srgbClr val="FFFFFF"/>
                </a:solidFill>
              </a:rPr>
              <a:t>¿Por qué valor pagarían y cómo prefieren pagar?</a:t>
            </a:r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24FF13C4-EBED-437D-99AB-B0097BC6FFF7}"/>
              </a:ext>
            </a:extLst>
          </p:cNvPr>
          <p:cNvSpPr>
            <a:spLocks noGrp="1"/>
          </p:cNvSpPr>
          <p:nvPr/>
        </p:nvSpPr>
        <p:spPr>
          <a:xfrm>
            <a:off x="666750" y="3543300"/>
            <a:ext cx="4762500" cy="552450"/>
          </a:xfrm>
          <a:prstGeom prst="roundRect">
            <a:avLst>
              <a:gd name="adj" fmla="val 20690"/>
            </a:avLst>
          </a:prstGeom>
          <a:solidFill>
            <a:srgbClr val="FFFFFF"/>
          </a:solidFill>
          <a:ln w="9525">
            <a:solidFill>
              <a:srgbClr val="E6E1EA"/>
            </a:solidFill>
            <a:prstDash val="solid"/>
          </a:ln>
        </p:spPr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72F51E46-BCD7-4551-9ECB-5A79E25088C6}"/>
              </a:ext>
            </a:extLst>
          </p:cNvPr>
          <p:cNvSpPr>
            <a:spLocks noGrp="1"/>
          </p:cNvSpPr>
          <p:nvPr/>
        </p:nvSpPr>
        <p:spPr>
          <a:xfrm>
            <a:off x="857250" y="3609975"/>
            <a:ext cx="43815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1">
                <a:solidFill>
                  <a:srgbClr val="13111A"/>
                </a:solidFill>
              </a:defRPr>
            </a:pPr>
            <a:r>
              <a:rPr sz="1350" b="1">
                <a:solidFill>
                  <a:srgbClr val="13111A"/>
                </a:solidFill>
              </a:rPr>
              <a:t>Venta, alquiler o suscripción</a:t>
            </a:r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3C4191AF-CCCA-45D4-967E-48FB69F99DEF}"/>
              </a:ext>
            </a:extLst>
          </p:cNvPr>
          <p:cNvSpPr>
            <a:spLocks noGrp="1"/>
          </p:cNvSpPr>
          <p:nvPr/>
        </p:nvSpPr>
        <p:spPr>
          <a:xfrm>
            <a:off x="666750" y="4229100"/>
            <a:ext cx="4762500" cy="552450"/>
          </a:xfrm>
          <a:prstGeom prst="roundRect">
            <a:avLst>
              <a:gd name="adj" fmla="val 20690"/>
            </a:avLst>
          </a:prstGeom>
          <a:solidFill>
            <a:srgbClr val="F4F0F7"/>
          </a:solidFill>
          <a:ln w="9525">
            <a:solidFill>
              <a:srgbClr val="E6E1EA"/>
            </a:solidFill>
            <a:prstDash val="solid"/>
          </a:ln>
        </p:spPr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59748F7E-BB8E-42DE-BA3E-DA84AB4FCF10}"/>
              </a:ext>
            </a:extLst>
          </p:cNvPr>
          <p:cNvSpPr>
            <a:spLocks noGrp="1"/>
          </p:cNvSpPr>
          <p:nvPr/>
        </p:nvSpPr>
        <p:spPr>
          <a:xfrm>
            <a:off x="857250" y="4295775"/>
            <a:ext cx="43815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13111A"/>
                </a:solidFill>
              </a:defRPr>
            </a:pPr>
            <a:r>
              <a:rPr sz="1350" b="0">
                <a:solidFill>
                  <a:srgbClr val="13111A"/>
                </a:solidFill>
              </a:rPr>
              <a:t>Comisión, licencia o publicidad</a:t>
            </a:r>
          </a:p>
        </p:txBody>
      </p:sp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id="{F2342A59-E64B-4DE2-BC4C-B38E248BF989}"/>
              </a:ext>
            </a:extLst>
          </p:cNvPr>
          <p:cNvSpPr>
            <a:spLocks noGrp="1"/>
          </p:cNvSpPr>
          <p:nvPr/>
        </p:nvSpPr>
        <p:spPr>
          <a:xfrm>
            <a:off x="666750" y="4914900"/>
            <a:ext cx="4762500" cy="552450"/>
          </a:xfrm>
          <a:prstGeom prst="roundRect">
            <a:avLst>
              <a:gd name="adj" fmla="val 20690"/>
            </a:avLst>
          </a:prstGeom>
          <a:solidFill>
            <a:srgbClr val="FFFFFF"/>
          </a:solidFill>
          <a:ln w="9525">
            <a:solidFill>
              <a:srgbClr val="E6E1EA"/>
            </a:solidFill>
            <a:prstDash val="solid"/>
          </a:ln>
        </p:spPr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E7C5B1CE-663E-4C98-8C22-31A83599CB1F}"/>
              </a:ext>
            </a:extLst>
          </p:cNvPr>
          <p:cNvSpPr>
            <a:spLocks noGrp="1"/>
          </p:cNvSpPr>
          <p:nvPr/>
        </p:nvSpPr>
        <p:spPr>
          <a:xfrm>
            <a:off x="857250" y="4981575"/>
            <a:ext cx="43815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13111A"/>
                </a:solidFill>
              </a:defRPr>
            </a:pPr>
            <a:r>
              <a:rPr sz="1350" b="0">
                <a:solidFill>
                  <a:srgbClr val="13111A"/>
                </a:solidFill>
              </a:rPr>
              <a:t>Pago único o recurrente</a:t>
            </a:r>
          </a:p>
        </p:txBody>
      </p:sp>
      <p:sp>
        <p:nvSpPr>
          <p:cNvPr id="14" name="Rectángulo: esquinas redondeadas 13">
            <a:extLst>
              <a:ext uri="{FF2B5EF4-FFF2-40B4-BE49-F238E27FC236}">
                <a16:creationId xmlns:a16="http://schemas.microsoft.com/office/drawing/2014/main" id="{6874FA5A-62FA-4E02-ACEE-EF88A07144FA}"/>
              </a:ext>
            </a:extLst>
          </p:cNvPr>
          <p:cNvSpPr>
            <a:spLocks noGrp="1"/>
          </p:cNvSpPr>
          <p:nvPr/>
        </p:nvSpPr>
        <p:spPr>
          <a:xfrm>
            <a:off x="5905500" y="2266950"/>
            <a:ext cx="5334000" cy="3524250"/>
          </a:xfrm>
          <a:prstGeom prst="roundRect">
            <a:avLst>
              <a:gd name="adj" fmla="val 3243"/>
            </a:avLst>
          </a:prstGeom>
          <a:solidFill>
            <a:srgbClr val="FFFFFF"/>
          </a:solidFill>
          <a:ln w="9525">
            <a:solidFill>
              <a:srgbClr val="E6E1EA"/>
            </a:solidFill>
            <a:prstDash val="solid"/>
          </a:ln>
        </p:spPr>
      </p:sp>
      <p:pic>
        <p:nvPicPr>
          <p:cNvPr id="30" name="Imagen 29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076950" y="2870427"/>
            <a:ext cx="4991100" cy="2317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1206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B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n 15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1068050" y="292523"/>
            <a:ext cx="457200" cy="405553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00B128A6-CA60-49A5-8B8D-436616EACC9F}"/>
              </a:ext>
            </a:extLst>
          </p:cNvPr>
          <p:cNvSpPr>
            <a:spLocks noGrp="1"/>
          </p:cNvSpPr>
          <p:nvPr/>
        </p:nvSpPr>
        <p:spPr>
          <a:xfrm>
            <a:off x="666750" y="304800"/>
            <a:ext cx="2476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625C6B"/>
                </a:solidFill>
              </a:defRPr>
            </a:pPr>
            <a:r>
              <a:rPr sz="975" b="1">
                <a:solidFill>
                  <a:srgbClr val="625C6B"/>
                </a:solidFill>
              </a:rPr>
              <a:t>MODELO DE NEGOCIO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5C38BFA5-6002-468B-AC49-CD1DB51C5915}"/>
              </a:ext>
            </a:extLst>
          </p:cNvPr>
          <p:cNvSpPr>
            <a:spLocks noGrp="1"/>
          </p:cNvSpPr>
          <p:nvPr/>
        </p:nvSpPr>
        <p:spPr>
          <a:xfrm>
            <a:off x="11068050" y="628650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625C6B"/>
                </a:solidFill>
              </a:defRPr>
            </a:pPr>
            <a:r>
              <a:rPr sz="900" b="1">
                <a:solidFill>
                  <a:srgbClr val="625C6B"/>
                </a:solidFill>
              </a:rPr>
              <a:t>19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E355212C-B70E-48C1-A972-402B32C7FFDD}"/>
              </a:ext>
            </a:extLst>
          </p:cNvPr>
          <p:cNvSpPr>
            <a:spLocks noGrp="1"/>
          </p:cNvSpPr>
          <p:nvPr/>
        </p:nvSpPr>
        <p:spPr>
          <a:xfrm>
            <a:off x="666750" y="1143000"/>
            <a:ext cx="104775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5550" b="1">
                <a:solidFill>
                  <a:srgbClr val="087CF0"/>
                </a:solidFill>
              </a:defRPr>
            </a:pPr>
            <a:r>
              <a:rPr sz="5550" b="1">
                <a:solidFill>
                  <a:srgbClr val="087CF0"/>
                </a:solidFill>
              </a:rPr>
              <a:t>6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4B3656E3-B6BA-4C80-BF8A-76532A31A5EE}"/>
              </a:ext>
            </a:extLst>
          </p:cNvPr>
          <p:cNvSpPr>
            <a:spLocks noGrp="1"/>
          </p:cNvSpPr>
          <p:nvPr/>
        </p:nvSpPr>
        <p:spPr>
          <a:xfrm>
            <a:off x="1857375" y="1219200"/>
            <a:ext cx="885825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3000" b="1">
                <a:solidFill>
                  <a:srgbClr val="13111A"/>
                </a:solidFill>
              </a:defRPr>
            </a:pPr>
            <a:r>
              <a:rPr sz="3000" b="1">
                <a:solidFill>
                  <a:srgbClr val="13111A"/>
                </a:solidFill>
              </a:rPr>
              <a:t>Recursos clave</a:t>
            </a:r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60B00ACA-7109-42B4-ADAC-A9FA1B495EA3}"/>
              </a:ext>
            </a:extLst>
          </p:cNvPr>
          <p:cNvSpPr>
            <a:spLocks noGrp="1"/>
          </p:cNvSpPr>
          <p:nvPr/>
        </p:nvSpPr>
        <p:spPr>
          <a:xfrm>
            <a:off x="666750" y="2381250"/>
            <a:ext cx="4762500" cy="933450"/>
          </a:xfrm>
          <a:prstGeom prst="roundRect">
            <a:avLst>
              <a:gd name="adj" fmla="val 12245"/>
            </a:avLst>
          </a:prstGeom>
          <a:solidFill>
            <a:srgbClr val="13111A"/>
          </a:solidFill>
          <a:ln w="0">
            <a:noFill/>
            <a:prstDash val="solid"/>
          </a:ln>
        </p:spPr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14CF6FFD-EC75-4D58-A22E-3D9581D76AF8}"/>
              </a:ext>
            </a:extLst>
          </p:cNvPr>
          <p:cNvSpPr>
            <a:spLocks noGrp="1"/>
          </p:cNvSpPr>
          <p:nvPr/>
        </p:nvSpPr>
        <p:spPr>
          <a:xfrm>
            <a:off x="904875" y="2514600"/>
            <a:ext cx="4286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FFFFFF"/>
                </a:solidFill>
              </a:defRPr>
            </a:pPr>
            <a:r>
              <a:rPr sz="1725" b="1">
                <a:solidFill>
                  <a:srgbClr val="FFFFFF"/>
                </a:solidFill>
              </a:rPr>
              <a:t>¿Qué necesitamos para crear y entregar la propuesta?</a:t>
            </a:r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5B943612-22F6-4181-B1FA-2843E61281BD}"/>
              </a:ext>
            </a:extLst>
          </p:cNvPr>
          <p:cNvSpPr>
            <a:spLocks noGrp="1"/>
          </p:cNvSpPr>
          <p:nvPr/>
        </p:nvSpPr>
        <p:spPr>
          <a:xfrm>
            <a:off x="666750" y="3543300"/>
            <a:ext cx="4762500" cy="552450"/>
          </a:xfrm>
          <a:prstGeom prst="roundRect">
            <a:avLst>
              <a:gd name="adj" fmla="val 20690"/>
            </a:avLst>
          </a:prstGeom>
          <a:solidFill>
            <a:srgbClr val="FFFFFF"/>
          </a:solidFill>
          <a:ln w="9525">
            <a:solidFill>
              <a:srgbClr val="E6E1EA"/>
            </a:solidFill>
            <a:prstDash val="solid"/>
          </a:ln>
        </p:spPr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E49DC3F9-C34E-408A-9278-385CD27CA06E}"/>
              </a:ext>
            </a:extLst>
          </p:cNvPr>
          <p:cNvSpPr>
            <a:spLocks noGrp="1"/>
          </p:cNvSpPr>
          <p:nvPr/>
        </p:nvSpPr>
        <p:spPr>
          <a:xfrm>
            <a:off x="857250" y="3609975"/>
            <a:ext cx="43815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1">
                <a:solidFill>
                  <a:srgbClr val="13111A"/>
                </a:solidFill>
              </a:defRPr>
            </a:pPr>
            <a:r>
              <a:rPr sz="1350" b="1">
                <a:solidFill>
                  <a:srgbClr val="13111A"/>
                </a:solidFill>
              </a:rPr>
              <a:t>Personas y conocimiento</a:t>
            </a:r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71072E25-8486-4159-BECC-A4694B365940}"/>
              </a:ext>
            </a:extLst>
          </p:cNvPr>
          <p:cNvSpPr>
            <a:spLocks noGrp="1"/>
          </p:cNvSpPr>
          <p:nvPr/>
        </p:nvSpPr>
        <p:spPr>
          <a:xfrm>
            <a:off x="666750" y="4229100"/>
            <a:ext cx="4762500" cy="552450"/>
          </a:xfrm>
          <a:prstGeom prst="roundRect">
            <a:avLst>
              <a:gd name="adj" fmla="val 20690"/>
            </a:avLst>
          </a:prstGeom>
          <a:solidFill>
            <a:srgbClr val="F4F0F7"/>
          </a:solidFill>
          <a:ln w="9525">
            <a:solidFill>
              <a:srgbClr val="E6E1EA"/>
            </a:solidFill>
            <a:prstDash val="solid"/>
          </a:ln>
        </p:spPr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7C42EBC4-F27F-4D8F-9B64-A6D3B4CC1E2E}"/>
              </a:ext>
            </a:extLst>
          </p:cNvPr>
          <p:cNvSpPr>
            <a:spLocks noGrp="1"/>
          </p:cNvSpPr>
          <p:nvPr/>
        </p:nvSpPr>
        <p:spPr>
          <a:xfrm>
            <a:off x="857250" y="4295775"/>
            <a:ext cx="43815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13111A"/>
                </a:solidFill>
              </a:defRPr>
            </a:pPr>
            <a:r>
              <a:rPr sz="1350" b="0">
                <a:solidFill>
                  <a:srgbClr val="13111A"/>
                </a:solidFill>
              </a:rPr>
              <a:t>Tecnología, equipos o instalaciones</a:t>
            </a:r>
          </a:p>
        </p:txBody>
      </p:sp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id="{0F0D139C-1BE4-4655-869F-5FB4FDBBB9B8}"/>
              </a:ext>
            </a:extLst>
          </p:cNvPr>
          <p:cNvSpPr>
            <a:spLocks noGrp="1"/>
          </p:cNvSpPr>
          <p:nvPr/>
        </p:nvSpPr>
        <p:spPr>
          <a:xfrm>
            <a:off x="666750" y="4914900"/>
            <a:ext cx="4762500" cy="552450"/>
          </a:xfrm>
          <a:prstGeom prst="roundRect">
            <a:avLst>
              <a:gd name="adj" fmla="val 20690"/>
            </a:avLst>
          </a:prstGeom>
          <a:solidFill>
            <a:srgbClr val="FFFFFF"/>
          </a:solidFill>
          <a:ln w="9525">
            <a:solidFill>
              <a:srgbClr val="E6E1EA"/>
            </a:solidFill>
            <a:prstDash val="solid"/>
          </a:ln>
        </p:spPr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2FDB172D-BC14-47E4-B78A-DBFDA7E219B0}"/>
              </a:ext>
            </a:extLst>
          </p:cNvPr>
          <p:cNvSpPr>
            <a:spLocks noGrp="1"/>
          </p:cNvSpPr>
          <p:nvPr/>
        </p:nvSpPr>
        <p:spPr>
          <a:xfrm>
            <a:off x="857250" y="4981575"/>
            <a:ext cx="43815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13111A"/>
                </a:solidFill>
              </a:defRPr>
            </a:pPr>
            <a:r>
              <a:rPr sz="1350" b="0">
                <a:solidFill>
                  <a:srgbClr val="13111A"/>
                </a:solidFill>
              </a:rPr>
              <a:t>Marca, datos, capital o propiedad intelectual</a:t>
            </a:r>
          </a:p>
        </p:txBody>
      </p:sp>
      <p:sp>
        <p:nvSpPr>
          <p:cNvPr id="14" name="Rectángulo: esquinas redondeadas 13">
            <a:extLst>
              <a:ext uri="{FF2B5EF4-FFF2-40B4-BE49-F238E27FC236}">
                <a16:creationId xmlns:a16="http://schemas.microsoft.com/office/drawing/2014/main" id="{9145D365-7787-42D3-8CAD-118FC04A58A0}"/>
              </a:ext>
            </a:extLst>
          </p:cNvPr>
          <p:cNvSpPr>
            <a:spLocks noGrp="1"/>
          </p:cNvSpPr>
          <p:nvPr/>
        </p:nvSpPr>
        <p:spPr>
          <a:xfrm>
            <a:off x="5905500" y="2266950"/>
            <a:ext cx="5334000" cy="3524250"/>
          </a:xfrm>
          <a:prstGeom prst="roundRect">
            <a:avLst>
              <a:gd name="adj" fmla="val 3243"/>
            </a:avLst>
          </a:prstGeom>
          <a:solidFill>
            <a:srgbClr val="FFFFFF"/>
          </a:solidFill>
          <a:ln w="9525">
            <a:solidFill>
              <a:srgbClr val="E6E1EA"/>
            </a:solidFill>
            <a:prstDash val="solid"/>
          </a:ln>
        </p:spPr>
      </p:sp>
      <p:pic>
        <p:nvPicPr>
          <p:cNvPr id="30" name="Imagen 29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076950" y="2856467"/>
            <a:ext cx="4991100" cy="2345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711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B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n 15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1068050" y="292523"/>
            <a:ext cx="457200" cy="405553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8EE55510-5440-427D-AB59-352628741C02}"/>
              </a:ext>
            </a:extLst>
          </p:cNvPr>
          <p:cNvSpPr>
            <a:spLocks noGrp="1"/>
          </p:cNvSpPr>
          <p:nvPr/>
        </p:nvSpPr>
        <p:spPr>
          <a:xfrm>
            <a:off x="666750" y="304800"/>
            <a:ext cx="2476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625C6B"/>
                </a:solidFill>
              </a:defRPr>
            </a:pPr>
            <a:r>
              <a:rPr sz="975" b="1">
                <a:solidFill>
                  <a:srgbClr val="625C6B"/>
                </a:solidFill>
              </a:rPr>
              <a:t>MODELO DE NEGOCIO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8EE75187-7086-4DB1-9B0A-94B39E1C3F85}"/>
              </a:ext>
            </a:extLst>
          </p:cNvPr>
          <p:cNvSpPr>
            <a:spLocks noGrp="1"/>
          </p:cNvSpPr>
          <p:nvPr/>
        </p:nvSpPr>
        <p:spPr>
          <a:xfrm>
            <a:off x="11068050" y="628650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625C6B"/>
                </a:solidFill>
              </a:defRPr>
            </a:pPr>
            <a:r>
              <a:rPr sz="900" b="1">
                <a:solidFill>
                  <a:srgbClr val="625C6B"/>
                </a:solidFill>
              </a:rPr>
              <a:t>20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A53160C0-33DE-473D-8E50-484B5B0C6E0D}"/>
              </a:ext>
            </a:extLst>
          </p:cNvPr>
          <p:cNvSpPr>
            <a:spLocks noGrp="1"/>
          </p:cNvSpPr>
          <p:nvPr/>
        </p:nvSpPr>
        <p:spPr>
          <a:xfrm>
            <a:off x="666750" y="1143000"/>
            <a:ext cx="104775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5550" b="1">
                <a:solidFill>
                  <a:srgbClr val="65DB2D"/>
                </a:solidFill>
              </a:defRPr>
            </a:pPr>
            <a:r>
              <a:rPr sz="5550" b="1">
                <a:solidFill>
                  <a:srgbClr val="65DB2D"/>
                </a:solidFill>
              </a:rPr>
              <a:t>7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F2C6C96D-47C8-47B0-AD19-5EEF18460641}"/>
              </a:ext>
            </a:extLst>
          </p:cNvPr>
          <p:cNvSpPr>
            <a:spLocks noGrp="1"/>
          </p:cNvSpPr>
          <p:nvPr/>
        </p:nvSpPr>
        <p:spPr>
          <a:xfrm>
            <a:off x="1857375" y="1219200"/>
            <a:ext cx="885825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3000" b="1">
                <a:solidFill>
                  <a:srgbClr val="13111A"/>
                </a:solidFill>
              </a:defRPr>
            </a:pPr>
            <a:r>
              <a:rPr sz="3000" b="1">
                <a:solidFill>
                  <a:srgbClr val="13111A"/>
                </a:solidFill>
              </a:rPr>
              <a:t>Actividades clave</a:t>
            </a:r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0A82F56F-5F96-4A52-AD6F-471602BE06AE}"/>
              </a:ext>
            </a:extLst>
          </p:cNvPr>
          <p:cNvSpPr>
            <a:spLocks noGrp="1"/>
          </p:cNvSpPr>
          <p:nvPr/>
        </p:nvSpPr>
        <p:spPr>
          <a:xfrm>
            <a:off x="666750" y="2381250"/>
            <a:ext cx="4762500" cy="933450"/>
          </a:xfrm>
          <a:prstGeom prst="roundRect">
            <a:avLst>
              <a:gd name="adj" fmla="val 12245"/>
            </a:avLst>
          </a:prstGeom>
          <a:solidFill>
            <a:srgbClr val="13111A"/>
          </a:solidFill>
          <a:ln w="0">
            <a:noFill/>
            <a:prstDash val="solid"/>
          </a:ln>
        </p:spPr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3214D0CE-4D51-46DD-B4FE-C7E60A043BF5}"/>
              </a:ext>
            </a:extLst>
          </p:cNvPr>
          <p:cNvSpPr>
            <a:spLocks noGrp="1"/>
          </p:cNvSpPr>
          <p:nvPr/>
        </p:nvSpPr>
        <p:spPr>
          <a:xfrm>
            <a:off x="904875" y="2514600"/>
            <a:ext cx="4286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FFFFFF"/>
                </a:solidFill>
              </a:defRPr>
            </a:pPr>
            <a:r>
              <a:rPr sz="1725" b="1">
                <a:solidFill>
                  <a:srgbClr val="FFFFFF"/>
                </a:solidFill>
              </a:rPr>
              <a:t>¿Qué debemos hacer especialmente bien?</a:t>
            </a:r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90612B46-29F3-4B03-BD73-4828FCDDBE4C}"/>
              </a:ext>
            </a:extLst>
          </p:cNvPr>
          <p:cNvSpPr>
            <a:spLocks noGrp="1"/>
          </p:cNvSpPr>
          <p:nvPr/>
        </p:nvSpPr>
        <p:spPr>
          <a:xfrm>
            <a:off x="666750" y="3543300"/>
            <a:ext cx="4762500" cy="552450"/>
          </a:xfrm>
          <a:prstGeom prst="roundRect">
            <a:avLst>
              <a:gd name="adj" fmla="val 20690"/>
            </a:avLst>
          </a:prstGeom>
          <a:solidFill>
            <a:srgbClr val="FFFFFF"/>
          </a:solidFill>
          <a:ln w="9525">
            <a:solidFill>
              <a:srgbClr val="E6E1EA"/>
            </a:solidFill>
            <a:prstDash val="solid"/>
          </a:ln>
        </p:spPr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D5192644-D2F1-412C-9FA2-973B0D2B467A}"/>
              </a:ext>
            </a:extLst>
          </p:cNvPr>
          <p:cNvSpPr>
            <a:spLocks noGrp="1"/>
          </p:cNvSpPr>
          <p:nvPr/>
        </p:nvSpPr>
        <p:spPr>
          <a:xfrm>
            <a:off x="857250" y="3609975"/>
            <a:ext cx="43815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1">
                <a:solidFill>
                  <a:srgbClr val="13111A"/>
                </a:solidFill>
              </a:defRPr>
            </a:pPr>
            <a:r>
              <a:rPr sz="1350" b="1">
                <a:solidFill>
                  <a:srgbClr val="13111A"/>
                </a:solidFill>
              </a:rPr>
              <a:t>Diseñar, producir o resolver</a:t>
            </a:r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676A8D35-AE0E-4A7B-9897-DA8F0B927F3E}"/>
              </a:ext>
            </a:extLst>
          </p:cNvPr>
          <p:cNvSpPr>
            <a:spLocks noGrp="1"/>
          </p:cNvSpPr>
          <p:nvPr/>
        </p:nvSpPr>
        <p:spPr>
          <a:xfrm>
            <a:off x="666750" y="4229100"/>
            <a:ext cx="4762500" cy="552450"/>
          </a:xfrm>
          <a:prstGeom prst="roundRect">
            <a:avLst>
              <a:gd name="adj" fmla="val 20690"/>
            </a:avLst>
          </a:prstGeom>
          <a:solidFill>
            <a:srgbClr val="F4F0F7"/>
          </a:solidFill>
          <a:ln w="9525">
            <a:solidFill>
              <a:srgbClr val="E6E1EA"/>
            </a:solidFill>
            <a:prstDash val="solid"/>
          </a:ln>
        </p:spPr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5849796E-CAD6-4A08-81A2-3A79E9749C4C}"/>
              </a:ext>
            </a:extLst>
          </p:cNvPr>
          <p:cNvSpPr>
            <a:spLocks noGrp="1"/>
          </p:cNvSpPr>
          <p:nvPr/>
        </p:nvSpPr>
        <p:spPr>
          <a:xfrm>
            <a:off x="857250" y="4295775"/>
            <a:ext cx="43815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13111A"/>
                </a:solidFill>
              </a:defRPr>
            </a:pPr>
            <a:r>
              <a:rPr sz="1350" b="0">
                <a:solidFill>
                  <a:srgbClr val="13111A"/>
                </a:solidFill>
              </a:rPr>
              <a:t>Vender, distribuir y acompañar</a:t>
            </a:r>
          </a:p>
        </p:txBody>
      </p:sp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id="{416F201E-E4E5-4A55-B1B9-492337AB9646}"/>
              </a:ext>
            </a:extLst>
          </p:cNvPr>
          <p:cNvSpPr>
            <a:spLocks noGrp="1"/>
          </p:cNvSpPr>
          <p:nvPr/>
        </p:nvSpPr>
        <p:spPr>
          <a:xfrm>
            <a:off x="666750" y="4914900"/>
            <a:ext cx="4762500" cy="552450"/>
          </a:xfrm>
          <a:prstGeom prst="roundRect">
            <a:avLst>
              <a:gd name="adj" fmla="val 20690"/>
            </a:avLst>
          </a:prstGeom>
          <a:solidFill>
            <a:srgbClr val="FFFFFF"/>
          </a:solidFill>
          <a:ln w="9525">
            <a:solidFill>
              <a:srgbClr val="E6E1EA"/>
            </a:solidFill>
            <a:prstDash val="solid"/>
          </a:ln>
        </p:spPr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236DC4C6-1CEB-4388-8000-0D4D127A05CC}"/>
              </a:ext>
            </a:extLst>
          </p:cNvPr>
          <p:cNvSpPr>
            <a:spLocks noGrp="1"/>
          </p:cNvSpPr>
          <p:nvPr/>
        </p:nvSpPr>
        <p:spPr>
          <a:xfrm>
            <a:off x="857250" y="4981575"/>
            <a:ext cx="43815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13111A"/>
                </a:solidFill>
              </a:defRPr>
            </a:pPr>
            <a:r>
              <a:rPr sz="1350" b="0">
                <a:solidFill>
                  <a:srgbClr val="13111A"/>
                </a:solidFill>
              </a:rPr>
              <a:t>Mantener plataforma, comunidad o red</a:t>
            </a:r>
          </a:p>
        </p:txBody>
      </p:sp>
      <p:sp>
        <p:nvSpPr>
          <p:cNvPr id="14" name="Rectángulo: esquinas redondeadas 13">
            <a:extLst>
              <a:ext uri="{FF2B5EF4-FFF2-40B4-BE49-F238E27FC236}">
                <a16:creationId xmlns:a16="http://schemas.microsoft.com/office/drawing/2014/main" id="{03987686-C141-4F5E-AF76-3A34C90019D9}"/>
              </a:ext>
            </a:extLst>
          </p:cNvPr>
          <p:cNvSpPr>
            <a:spLocks noGrp="1"/>
          </p:cNvSpPr>
          <p:nvPr/>
        </p:nvSpPr>
        <p:spPr>
          <a:xfrm>
            <a:off x="5905500" y="2266950"/>
            <a:ext cx="5334000" cy="3524250"/>
          </a:xfrm>
          <a:prstGeom prst="roundRect">
            <a:avLst>
              <a:gd name="adj" fmla="val 3243"/>
            </a:avLst>
          </a:prstGeom>
          <a:solidFill>
            <a:srgbClr val="FFFFFF"/>
          </a:solidFill>
          <a:ln w="9525">
            <a:solidFill>
              <a:srgbClr val="E6E1EA"/>
            </a:solidFill>
            <a:prstDash val="solid"/>
          </a:ln>
        </p:spPr>
      </p:sp>
      <p:pic>
        <p:nvPicPr>
          <p:cNvPr id="30" name="Imagen 29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076950" y="2877283"/>
            <a:ext cx="4991100" cy="2303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4893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B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n 15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1068050" y="292523"/>
            <a:ext cx="457200" cy="405553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96B508D1-098B-4EC9-A9B0-776D48B5FBB3}"/>
              </a:ext>
            </a:extLst>
          </p:cNvPr>
          <p:cNvSpPr>
            <a:spLocks noGrp="1"/>
          </p:cNvSpPr>
          <p:nvPr/>
        </p:nvSpPr>
        <p:spPr>
          <a:xfrm>
            <a:off x="666750" y="304800"/>
            <a:ext cx="2476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625C6B"/>
                </a:solidFill>
              </a:defRPr>
            </a:pPr>
            <a:r>
              <a:rPr sz="975" b="1">
                <a:solidFill>
                  <a:srgbClr val="625C6B"/>
                </a:solidFill>
              </a:rPr>
              <a:t>MODELO DE NEGOCIO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046E3595-69AF-4F11-B926-BD25D2008261}"/>
              </a:ext>
            </a:extLst>
          </p:cNvPr>
          <p:cNvSpPr>
            <a:spLocks noGrp="1"/>
          </p:cNvSpPr>
          <p:nvPr/>
        </p:nvSpPr>
        <p:spPr>
          <a:xfrm>
            <a:off x="11068050" y="628650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625C6B"/>
                </a:solidFill>
              </a:defRPr>
            </a:pPr>
            <a:r>
              <a:rPr sz="900" b="1">
                <a:solidFill>
                  <a:srgbClr val="625C6B"/>
                </a:solidFill>
              </a:rPr>
              <a:t>21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D7DE3B95-4B98-4542-8FC6-24FE727BCD22}"/>
              </a:ext>
            </a:extLst>
          </p:cNvPr>
          <p:cNvSpPr>
            <a:spLocks noGrp="1"/>
          </p:cNvSpPr>
          <p:nvPr/>
        </p:nvSpPr>
        <p:spPr>
          <a:xfrm>
            <a:off x="666750" y="1143000"/>
            <a:ext cx="104775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5550" b="1">
                <a:solidFill>
                  <a:srgbClr val="8B16E8"/>
                </a:solidFill>
              </a:defRPr>
            </a:pPr>
            <a:r>
              <a:rPr sz="5550" b="1">
                <a:solidFill>
                  <a:srgbClr val="8B16E8"/>
                </a:solidFill>
              </a:rPr>
              <a:t>8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855B5D14-6998-41CE-9C66-1CA2F9DE197E}"/>
              </a:ext>
            </a:extLst>
          </p:cNvPr>
          <p:cNvSpPr>
            <a:spLocks noGrp="1"/>
          </p:cNvSpPr>
          <p:nvPr/>
        </p:nvSpPr>
        <p:spPr>
          <a:xfrm>
            <a:off x="1857375" y="1219200"/>
            <a:ext cx="885825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3000" b="1">
                <a:solidFill>
                  <a:srgbClr val="13111A"/>
                </a:solidFill>
              </a:defRPr>
            </a:pPr>
            <a:r>
              <a:rPr sz="3000" b="1">
                <a:solidFill>
                  <a:srgbClr val="13111A"/>
                </a:solidFill>
              </a:rPr>
              <a:t>Socios clave</a:t>
            </a:r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3493D1F2-C051-49B5-8E6D-F5FAF53169E5}"/>
              </a:ext>
            </a:extLst>
          </p:cNvPr>
          <p:cNvSpPr>
            <a:spLocks noGrp="1"/>
          </p:cNvSpPr>
          <p:nvPr/>
        </p:nvSpPr>
        <p:spPr>
          <a:xfrm>
            <a:off x="666750" y="2381250"/>
            <a:ext cx="4762500" cy="933450"/>
          </a:xfrm>
          <a:prstGeom prst="roundRect">
            <a:avLst>
              <a:gd name="adj" fmla="val 12245"/>
            </a:avLst>
          </a:prstGeom>
          <a:solidFill>
            <a:srgbClr val="13111A"/>
          </a:solidFill>
          <a:ln w="0">
            <a:noFill/>
            <a:prstDash val="solid"/>
          </a:ln>
        </p:spPr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DDD5361B-DE4F-4D8C-92FF-2C8C5FC2B1AB}"/>
              </a:ext>
            </a:extLst>
          </p:cNvPr>
          <p:cNvSpPr>
            <a:spLocks noGrp="1"/>
          </p:cNvSpPr>
          <p:nvPr/>
        </p:nvSpPr>
        <p:spPr>
          <a:xfrm>
            <a:off x="904875" y="2514600"/>
            <a:ext cx="4286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FFFFFF"/>
                </a:solidFill>
              </a:defRPr>
            </a:pPr>
            <a:r>
              <a:rPr sz="1725" b="1">
                <a:solidFill>
                  <a:srgbClr val="FFFFFF"/>
                </a:solidFill>
              </a:rPr>
              <a:t>¿Quién puede aportar algo que no conviene construir solos?</a:t>
            </a:r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3279F033-CF29-4A2E-87A4-A824A57CF446}"/>
              </a:ext>
            </a:extLst>
          </p:cNvPr>
          <p:cNvSpPr>
            <a:spLocks noGrp="1"/>
          </p:cNvSpPr>
          <p:nvPr/>
        </p:nvSpPr>
        <p:spPr>
          <a:xfrm>
            <a:off x="666750" y="3543300"/>
            <a:ext cx="4762500" cy="552450"/>
          </a:xfrm>
          <a:prstGeom prst="roundRect">
            <a:avLst>
              <a:gd name="adj" fmla="val 20690"/>
            </a:avLst>
          </a:prstGeom>
          <a:solidFill>
            <a:srgbClr val="FFFFFF"/>
          </a:solidFill>
          <a:ln w="9525">
            <a:solidFill>
              <a:srgbClr val="E6E1EA"/>
            </a:solidFill>
            <a:prstDash val="solid"/>
          </a:ln>
        </p:spPr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6143C982-E314-411F-97BB-6A4DF1CBC8DB}"/>
              </a:ext>
            </a:extLst>
          </p:cNvPr>
          <p:cNvSpPr>
            <a:spLocks noGrp="1"/>
          </p:cNvSpPr>
          <p:nvPr/>
        </p:nvSpPr>
        <p:spPr>
          <a:xfrm>
            <a:off x="857250" y="3609975"/>
            <a:ext cx="43815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1">
                <a:solidFill>
                  <a:srgbClr val="13111A"/>
                </a:solidFill>
              </a:defRPr>
            </a:pPr>
            <a:r>
              <a:rPr sz="1350" b="1">
                <a:solidFill>
                  <a:srgbClr val="13111A"/>
                </a:solidFill>
              </a:rPr>
              <a:t>Proveedores y aliados</a:t>
            </a:r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DB57B827-A890-402E-ACD9-B0C3A86DD4C3}"/>
              </a:ext>
            </a:extLst>
          </p:cNvPr>
          <p:cNvSpPr>
            <a:spLocks noGrp="1"/>
          </p:cNvSpPr>
          <p:nvPr/>
        </p:nvSpPr>
        <p:spPr>
          <a:xfrm>
            <a:off x="666750" y="4229100"/>
            <a:ext cx="4762500" cy="552450"/>
          </a:xfrm>
          <a:prstGeom prst="roundRect">
            <a:avLst>
              <a:gd name="adj" fmla="val 20690"/>
            </a:avLst>
          </a:prstGeom>
          <a:solidFill>
            <a:srgbClr val="F4F0F7"/>
          </a:solidFill>
          <a:ln w="9525">
            <a:solidFill>
              <a:srgbClr val="E6E1EA"/>
            </a:solidFill>
            <a:prstDash val="solid"/>
          </a:ln>
        </p:spPr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79DF34FC-57DA-4CC5-928B-9466B52D6B79}"/>
              </a:ext>
            </a:extLst>
          </p:cNvPr>
          <p:cNvSpPr>
            <a:spLocks noGrp="1"/>
          </p:cNvSpPr>
          <p:nvPr/>
        </p:nvSpPr>
        <p:spPr>
          <a:xfrm>
            <a:off x="857250" y="4295775"/>
            <a:ext cx="43815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13111A"/>
                </a:solidFill>
              </a:defRPr>
            </a:pPr>
            <a:r>
              <a:rPr sz="1350" b="0">
                <a:solidFill>
                  <a:srgbClr val="13111A"/>
                </a:solidFill>
              </a:rPr>
              <a:t>Instituciones y comunidades</a:t>
            </a:r>
          </a:p>
        </p:txBody>
      </p:sp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id="{7E2A25B7-830B-4DC9-8F9D-9268FB59F878}"/>
              </a:ext>
            </a:extLst>
          </p:cNvPr>
          <p:cNvSpPr>
            <a:spLocks noGrp="1"/>
          </p:cNvSpPr>
          <p:nvPr/>
        </p:nvSpPr>
        <p:spPr>
          <a:xfrm>
            <a:off x="666750" y="4914900"/>
            <a:ext cx="4762500" cy="552450"/>
          </a:xfrm>
          <a:prstGeom prst="roundRect">
            <a:avLst>
              <a:gd name="adj" fmla="val 20690"/>
            </a:avLst>
          </a:prstGeom>
          <a:solidFill>
            <a:srgbClr val="FFFFFF"/>
          </a:solidFill>
          <a:ln w="9525">
            <a:solidFill>
              <a:srgbClr val="E6E1EA"/>
            </a:solidFill>
            <a:prstDash val="solid"/>
          </a:ln>
        </p:spPr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C161C2BC-9BD1-4B61-A523-B5F038A761C5}"/>
              </a:ext>
            </a:extLst>
          </p:cNvPr>
          <p:cNvSpPr>
            <a:spLocks noGrp="1"/>
          </p:cNvSpPr>
          <p:nvPr/>
        </p:nvSpPr>
        <p:spPr>
          <a:xfrm>
            <a:off x="857250" y="4981575"/>
            <a:ext cx="43815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13111A"/>
                </a:solidFill>
              </a:defRPr>
            </a:pPr>
            <a:r>
              <a:rPr sz="1350" b="0">
                <a:solidFill>
                  <a:srgbClr val="13111A"/>
                </a:solidFill>
              </a:rPr>
              <a:t>Reducción de riesgo o acceso a recursos</a:t>
            </a:r>
          </a:p>
        </p:txBody>
      </p:sp>
      <p:sp>
        <p:nvSpPr>
          <p:cNvPr id="14" name="Rectángulo: esquinas redondeadas 13">
            <a:extLst>
              <a:ext uri="{FF2B5EF4-FFF2-40B4-BE49-F238E27FC236}">
                <a16:creationId xmlns:a16="http://schemas.microsoft.com/office/drawing/2014/main" id="{486167D5-9AC7-4230-A105-636B793B4BDD}"/>
              </a:ext>
            </a:extLst>
          </p:cNvPr>
          <p:cNvSpPr>
            <a:spLocks noGrp="1"/>
          </p:cNvSpPr>
          <p:nvPr/>
        </p:nvSpPr>
        <p:spPr>
          <a:xfrm>
            <a:off x="5905500" y="2266950"/>
            <a:ext cx="5334000" cy="3524250"/>
          </a:xfrm>
          <a:prstGeom prst="roundRect">
            <a:avLst>
              <a:gd name="adj" fmla="val 3243"/>
            </a:avLst>
          </a:prstGeom>
          <a:solidFill>
            <a:srgbClr val="FFFFFF"/>
          </a:solidFill>
          <a:ln w="9525">
            <a:solidFill>
              <a:srgbClr val="E6E1EA"/>
            </a:solidFill>
            <a:prstDash val="solid"/>
          </a:ln>
        </p:spPr>
      </p:sp>
      <p:pic>
        <p:nvPicPr>
          <p:cNvPr id="30" name="Imagen 29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076950" y="2638697"/>
            <a:ext cx="4991100" cy="2780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3659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B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n 15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1068050" y="292523"/>
            <a:ext cx="457200" cy="405553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F56A8F14-C32D-4F52-8023-76783BEEAAA4}"/>
              </a:ext>
            </a:extLst>
          </p:cNvPr>
          <p:cNvSpPr>
            <a:spLocks noGrp="1"/>
          </p:cNvSpPr>
          <p:nvPr/>
        </p:nvSpPr>
        <p:spPr>
          <a:xfrm>
            <a:off x="666750" y="304800"/>
            <a:ext cx="2476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625C6B"/>
                </a:solidFill>
              </a:defRPr>
            </a:pPr>
            <a:r>
              <a:rPr sz="975" b="1">
                <a:solidFill>
                  <a:srgbClr val="625C6B"/>
                </a:solidFill>
              </a:rPr>
              <a:t>MODELO DE NEGOCIO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5FE05DEA-07E0-4FD6-AC75-FBC45A62AA52}"/>
              </a:ext>
            </a:extLst>
          </p:cNvPr>
          <p:cNvSpPr>
            <a:spLocks noGrp="1"/>
          </p:cNvSpPr>
          <p:nvPr/>
        </p:nvSpPr>
        <p:spPr>
          <a:xfrm>
            <a:off x="11068050" y="628650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625C6B"/>
                </a:solidFill>
              </a:defRPr>
            </a:pPr>
            <a:r>
              <a:rPr sz="900" b="1">
                <a:solidFill>
                  <a:srgbClr val="625C6B"/>
                </a:solidFill>
              </a:rPr>
              <a:t>22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BF038EBF-69D1-4681-91C0-E3EEC696D2EC}"/>
              </a:ext>
            </a:extLst>
          </p:cNvPr>
          <p:cNvSpPr>
            <a:spLocks noGrp="1"/>
          </p:cNvSpPr>
          <p:nvPr/>
        </p:nvSpPr>
        <p:spPr>
          <a:xfrm>
            <a:off x="666750" y="1143000"/>
            <a:ext cx="104775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5550" b="1">
                <a:solidFill>
                  <a:srgbClr val="FF7A00"/>
                </a:solidFill>
              </a:defRPr>
            </a:pPr>
            <a:r>
              <a:rPr sz="5550" b="1">
                <a:solidFill>
                  <a:srgbClr val="FF7A00"/>
                </a:solidFill>
              </a:rPr>
              <a:t>9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FA08C40E-4A84-4D63-BCD3-364DD3669635}"/>
              </a:ext>
            </a:extLst>
          </p:cNvPr>
          <p:cNvSpPr>
            <a:spLocks noGrp="1"/>
          </p:cNvSpPr>
          <p:nvPr/>
        </p:nvSpPr>
        <p:spPr>
          <a:xfrm>
            <a:off x="1857375" y="1219200"/>
            <a:ext cx="885825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3000" b="1">
                <a:solidFill>
                  <a:srgbClr val="13111A"/>
                </a:solidFill>
              </a:defRPr>
            </a:pPr>
            <a:r>
              <a:rPr sz="3000" b="1">
                <a:solidFill>
                  <a:srgbClr val="13111A"/>
                </a:solidFill>
              </a:rPr>
              <a:t>Estructura de costos</a:t>
            </a:r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85479BC4-8379-4FF7-92B3-95950EAA6442}"/>
              </a:ext>
            </a:extLst>
          </p:cNvPr>
          <p:cNvSpPr>
            <a:spLocks noGrp="1"/>
          </p:cNvSpPr>
          <p:nvPr/>
        </p:nvSpPr>
        <p:spPr>
          <a:xfrm>
            <a:off x="666750" y="2381250"/>
            <a:ext cx="4762500" cy="933450"/>
          </a:xfrm>
          <a:prstGeom prst="roundRect">
            <a:avLst>
              <a:gd name="adj" fmla="val 12245"/>
            </a:avLst>
          </a:prstGeom>
          <a:solidFill>
            <a:srgbClr val="13111A"/>
          </a:solidFill>
          <a:ln w="0">
            <a:noFill/>
            <a:prstDash val="solid"/>
          </a:ln>
        </p:spPr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7D80F735-7DA9-4E4F-AEB5-7C27F5799437}"/>
              </a:ext>
            </a:extLst>
          </p:cNvPr>
          <p:cNvSpPr>
            <a:spLocks noGrp="1"/>
          </p:cNvSpPr>
          <p:nvPr/>
        </p:nvSpPr>
        <p:spPr>
          <a:xfrm>
            <a:off x="904875" y="2514600"/>
            <a:ext cx="4286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FFFFFF"/>
                </a:solidFill>
              </a:defRPr>
            </a:pPr>
            <a:r>
              <a:rPr sz="1725" b="1">
                <a:solidFill>
                  <a:srgbClr val="FFFFFF"/>
                </a:solidFill>
              </a:rPr>
              <a:t>¿Cuáles son los costos más importantes y qué los impulsa?</a:t>
            </a:r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42750F6F-5FA6-4CEF-98B8-9CF1A89CAF09}"/>
              </a:ext>
            </a:extLst>
          </p:cNvPr>
          <p:cNvSpPr>
            <a:spLocks noGrp="1"/>
          </p:cNvSpPr>
          <p:nvPr/>
        </p:nvSpPr>
        <p:spPr>
          <a:xfrm>
            <a:off x="666750" y="3543300"/>
            <a:ext cx="4762500" cy="552450"/>
          </a:xfrm>
          <a:prstGeom prst="roundRect">
            <a:avLst>
              <a:gd name="adj" fmla="val 20690"/>
            </a:avLst>
          </a:prstGeom>
          <a:solidFill>
            <a:srgbClr val="FFFFFF"/>
          </a:solidFill>
          <a:ln w="9525">
            <a:solidFill>
              <a:srgbClr val="E6E1EA"/>
            </a:solidFill>
            <a:prstDash val="solid"/>
          </a:ln>
        </p:spPr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429ABD04-F028-4DB3-B36A-2ABCE6CB3475}"/>
              </a:ext>
            </a:extLst>
          </p:cNvPr>
          <p:cNvSpPr>
            <a:spLocks noGrp="1"/>
          </p:cNvSpPr>
          <p:nvPr/>
        </p:nvSpPr>
        <p:spPr>
          <a:xfrm>
            <a:off x="857250" y="3609975"/>
            <a:ext cx="43815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1">
                <a:solidFill>
                  <a:srgbClr val="13111A"/>
                </a:solidFill>
              </a:defRPr>
            </a:pPr>
            <a:r>
              <a:rPr sz="1350" b="1">
                <a:solidFill>
                  <a:srgbClr val="13111A"/>
                </a:solidFill>
              </a:rPr>
              <a:t>Fijos y variables</a:t>
            </a:r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618488A8-8917-45E3-8FB1-FC106542A2EA}"/>
              </a:ext>
            </a:extLst>
          </p:cNvPr>
          <p:cNvSpPr>
            <a:spLocks noGrp="1"/>
          </p:cNvSpPr>
          <p:nvPr/>
        </p:nvSpPr>
        <p:spPr>
          <a:xfrm>
            <a:off x="666750" y="4229100"/>
            <a:ext cx="4762500" cy="552450"/>
          </a:xfrm>
          <a:prstGeom prst="roundRect">
            <a:avLst>
              <a:gd name="adj" fmla="val 20690"/>
            </a:avLst>
          </a:prstGeom>
          <a:solidFill>
            <a:srgbClr val="F4F0F7"/>
          </a:solidFill>
          <a:ln w="9525">
            <a:solidFill>
              <a:srgbClr val="E6E1EA"/>
            </a:solidFill>
            <a:prstDash val="solid"/>
          </a:ln>
        </p:spPr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B38D9C61-564B-4210-A1F2-5AD7B601EEC7}"/>
              </a:ext>
            </a:extLst>
          </p:cNvPr>
          <p:cNvSpPr>
            <a:spLocks noGrp="1"/>
          </p:cNvSpPr>
          <p:nvPr/>
        </p:nvSpPr>
        <p:spPr>
          <a:xfrm>
            <a:off x="857250" y="4295775"/>
            <a:ext cx="43815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13111A"/>
                </a:solidFill>
              </a:defRPr>
            </a:pPr>
            <a:r>
              <a:rPr sz="1350" b="0">
                <a:solidFill>
                  <a:srgbClr val="13111A"/>
                </a:solidFill>
              </a:rPr>
              <a:t>Personas, producción y tecnología</a:t>
            </a:r>
          </a:p>
        </p:txBody>
      </p:sp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id="{76736121-BE71-454A-83C8-A8685430BDEB}"/>
              </a:ext>
            </a:extLst>
          </p:cNvPr>
          <p:cNvSpPr>
            <a:spLocks noGrp="1"/>
          </p:cNvSpPr>
          <p:nvPr/>
        </p:nvSpPr>
        <p:spPr>
          <a:xfrm>
            <a:off x="666750" y="4914900"/>
            <a:ext cx="4762500" cy="552450"/>
          </a:xfrm>
          <a:prstGeom prst="roundRect">
            <a:avLst>
              <a:gd name="adj" fmla="val 20690"/>
            </a:avLst>
          </a:prstGeom>
          <a:solidFill>
            <a:srgbClr val="FFFFFF"/>
          </a:solidFill>
          <a:ln w="9525">
            <a:solidFill>
              <a:srgbClr val="E6E1EA"/>
            </a:solidFill>
            <a:prstDash val="solid"/>
          </a:ln>
        </p:spPr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5D7A3535-714D-4BF2-A664-06783F014BF8}"/>
              </a:ext>
            </a:extLst>
          </p:cNvPr>
          <p:cNvSpPr>
            <a:spLocks noGrp="1"/>
          </p:cNvSpPr>
          <p:nvPr/>
        </p:nvSpPr>
        <p:spPr>
          <a:xfrm>
            <a:off x="857250" y="4981575"/>
            <a:ext cx="43815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13111A"/>
                </a:solidFill>
              </a:defRPr>
            </a:pPr>
            <a:r>
              <a:rPr sz="1350" b="0">
                <a:solidFill>
                  <a:srgbClr val="13111A"/>
                </a:solidFill>
              </a:rPr>
              <a:t>Economías de escala o alcance</a:t>
            </a:r>
          </a:p>
        </p:txBody>
      </p:sp>
      <p:sp>
        <p:nvSpPr>
          <p:cNvPr id="14" name="Rectángulo: esquinas redondeadas 13">
            <a:extLst>
              <a:ext uri="{FF2B5EF4-FFF2-40B4-BE49-F238E27FC236}">
                <a16:creationId xmlns:a16="http://schemas.microsoft.com/office/drawing/2014/main" id="{81DAC29D-7B49-4E82-9C94-3898C0F8DD3D}"/>
              </a:ext>
            </a:extLst>
          </p:cNvPr>
          <p:cNvSpPr>
            <a:spLocks noGrp="1"/>
          </p:cNvSpPr>
          <p:nvPr/>
        </p:nvSpPr>
        <p:spPr>
          <a:xfrm>
            <a:off x="5905500" y="2266950"/>
            <a:ext cx="5334000" cy="3524250"/>
          </a:xfrm>
          <a:prstGeom prst="roundRect">
            <a:avLst>
              <a:gd name="adj" fmla="val 3243"/>
            </a:avLst>
          </a:prstGeom>
          <a:solidFill>
            <a:srgbClr val="FFFFFF"/>
          </a:solidFill>
          <a:ln w="9525">
            <a:solidFill>
              <a:srgbClr val="E6E1EA"/>
            </a:solidFill>
            <a:prstDash val="solid"/>
          </a:ln>
        </p:spPr>
      </p:sp>
      <p:pic>
        <p:nvPicPr>
          <p:cNvPr id="30" name="Imagen 29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076950" y="2884058"/>
            <a:ext cx="4991100" cy="2290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1263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B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n 16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1068050" y="292523"/>
            <a:ext cx="457200" cy="405553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95C0643B-DD72-411F-AAEE-C01652FC8C9D}"/>
              </a:ext>
            </a:extLst>
          </p:cNvPr>
          <p:cNvSpPr>
            <a:spLocks noGrp="1"/>
          </p:cNvSpPr>
          <p:nvPr/>
        </p:nvSpPr>
        <p:spPr>
          <a:xfrm>
            <a:off x="666750" y="304800"/>
            <a:ext cx="2476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625C6B"/>
                </a:solidFill>
              </a:defRPr>
            </a:pPr>
            <a:r>
              <a:rPr sz="975" b="1">
                <a:solidFill>
                  <a:srgbClr val="625C6B"/>
                </a:solidFill>
              </a:rPr>
              <a:t>CLASE 1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9C5D80FB-FC14-4D2E-A554-BEC229B60E48}"/>
              </a:ext>
            </a:extLst>
          </p:cNvPr>
          <p:cNvSpPr>
            <a:spLocks noGrp="1"/>
          </p:cNvSpPr>
          <p:nvPr/>
        </p:nvSpPr>
        <p:spPr>
          <a:xfrm>
            <a:off x="11068050" y="628650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625C6B"/>
                </a:solidFill>
              </a:defRPr>
            </a:pPr>
            <a:r>
              <a:rPr sz="900" b="1">
                <a:solidFill>
                  <a:srgbClr val="625C6B"/>
                </a:solidFill>
              </a:rPr>
              <a:t>23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F96870DF-037B-4ACA-92E2-66A292D84579}"/>
              </a:ext>
            </a:extLst>
          </p:cNvPr>
          <p:cNvSpPr>
            <a:spLocks noGrp="1"/>
          </p:cNvSpPr>
          <p:nvPr/>
        </p:nvSpPr>
        <p:spPr>
          <a:xfrm>
            <a:off x="666750" y="876300"/>
            <a:ext cx="1028700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850" b="1">
                <a:solidFill>
                  <a:srgbClr val="13111A"/>
                </a:solidFill>
              </a:defRPr>
            </a:pPr>
            <a:r>
              <a:rPr sz="2850" b="1">
                <a:solidFill>
                  <a:srgbClr val="13111A"/>
                </a:solidFill>
              </a:rPr>
              <a:t>Dos ejemplos para leer el valor</a:t>
            </a:r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BD92BB7C-14A3-4CB3-B705-DC77D775FC75}"/>
              </a:ext>
            </a:extLst>
          </p:cNvPr>
          <p:cNvSpPr>
            <a:spLocks noGrp="1"/>
          </p:cNvSpPr>
          <p:nvPr/>
        </p:nvSpPr>
        <p:spPr>
          <a:xfrm>
            <a:off x="666750" y="1857375"/>
            <a:ext cx="3238500" cy="3381375"/>
          </a:xfrm>
          <a:prstGeom prst="roundRect">
            <a:avLst>
              <a:gd name="adj" fmla="val 3529"/>
            </a:avLst>
          </a:prstGeom>
          <a:solidFill>
            <a:srgbClr val="F4F0F7"/>
          </a:solidFill>
          <a:ln w="9525">
            <a:solidFill>
              <a:srgbClr val="E6E1EA"/>
            </a:solidFill>
            <a:prstDash val="solid"/>
          </a:ln>
        </p:spPr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B8A1B2B4-92E8-4CD8-97C8-230EC246772C}"/>
              </a:ext>
            </a:extLst>
          </p:cNvPr>
          <p:cNvSpPr>
            <a:spLocks noGrp="1"/>
          </p:cNvSpPr>
          <p:nvPr/>
        </p:nvSpPr>
        <p:spPr>
          <a:xfrm>
            <a:off x="914400" y="2095500"/>
            <a:ext cx="27432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1">
                <a:solidFill>
                  <a:srgbClr val="8B16E8"/>
                </a:solidFill>
              </a:defRPr>
            </a:pPr>
            <a:r>
              <a:rPr sz="1275" b="1">
                <a:solidFill>
                  <a:srgbClr val="8B16E8"/>
                </a:solidFill>
              </a:rPr>
              <a:t>AGUA ENVASADA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FE8574B8-E47B-4DC5-96DB-CE43CA2C6E88}"/>
              </a:ext>
            </a:extLst>
          </p:cNvPr>
          <p:cNvSpPr>
            <a:spLocks noGrp="1"/>
          </p:cNvSpPr>
          <p:nvPr/>
        </p:nvSpPr>
        <p:spPr>
          <a:xfrm>
            <a:off x="914400" y="2619375"/>
            <a:ext cx="2743200" cy="1809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13111A"/>
                </a:solidFill>
              </a:defRPr>
            </a:pPr>
            <a:r>
              <a:rPr sz="1950" b="1">
                <a:solidFill>
                  <a:srgbClr val="13111A"/>
                </a:solidFill>
              </a:rPr>
              <a:t>Pureza, origen y confianza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938099A0-724A-4E5B-8D08-E3BA0D14E286}"/>
              </a:ext>
            </a:extLst>
          </p:cNvPr>
          <p:cNvSpPr>
            <a:spLocks noGrp="1"/>
          </p:cNvSpPr>
          <p:nvPr/>
        </p:nvSpPr>
        <p:spPr>
          <a:xfrm>
            <a:off x="914400" y="4572000"/>
            <a:ext cx="27432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625C6B"/>
                </a:solidFill>
              </a:defRPr>
            </a:pPr>
            <a:r>
              <a:rPr sz="1275" b="0">
                <a:solidFill>
                  <a:srgbClr val="625C6B"/>
                </a:solidFill>
              </a:rPr>
              <a:t>El valor no es solo “agua”: incluye experiencia, garantía y disponibilidad.</a:t>
            </a:r>
          </a:p>
        </p:txBody>
      </p:sp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BFD4590E-56D2-4DF8-9035-19EA5CC3534A}"/>
              </a:ext>
            </a:extLst>
          </p:cNvPr>
          <p:cNvSpPr>
            <a:spLocks noGrp="1"/>
          </p:cNvSpPr>
          <p:nvPr/>
        </p:nvSpPr>
        <p:spPr>
          <a:xfrm>
            <a:off x="4286250" y="1857375"/>
            <a:ext cx="3238500" cy="3381375"/>
          </a:xfrm>
          <a:prstGeom prst="roundRect">
            <a:avLst>
              <a:gd name="adj" fmla="val 3529"/>
            </a:avLst>
          </a:prstGeom>
          <a:solidFill>
            <a:srgbClr val="FFFFFF"/>
          </a:solidFill>
          <a:ln w="9525">
            <a:solidFill>
              <a:srgbClr val="E6E1EA"/>
            </a:solidFill>
            <a:prstDash val="solid"/>
          </a:ln>
        </p:spPr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1B7BA4F7-BD6B-437B-AB16-FFC391071E41}"/>
              </a:ext>
            </a:extLst>
          </p:cNvPr>
          <p:cNvSpPr>
            <a:spLocks noGrp="1"/>
          </p:cNvSpPr>
          <p:nvPr/>
        </p:nvSpPr>
        <p:spPr>
          <a:xfrm>
            <a:off x="4533900" y="2095500"/>
            <a:ext cx="27432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1">
                <a:solidFill>
                  <a:srgbClr val="8B16E8"/>
                </a:solidFill>
              </a:defRPr>
            </a:pPr>
            <a:r>
              <a:rPr sz="1275" b="1">
                <a:solidFill>
                  <a:srgbClr val="8B16E8"/>
                </a:solidFill>
              </a:rPr>
              <a:t>CAFETERÍA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DED99E41-C12F-4C68-A290-B4A03DB45C4C}"/>
              </a:ext>
            </a:extLst>
          </p:cNvPr>
          <p:cNvSpPr>
            <a:spLocks noGrp="1"/>
          </p:cNvSpPr>
          <p:nvPr/>
        </p:nvSpPr>
        <p:spPr>
          <a:xfrm>
            <a:off x="4533900" y="2619375"/>
            <a:ext cx="2743200" cy="1809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13111A"/>
                </a:solidFill>
              </a:defRPr>
            </a:pPr>
            <a:r>
              <a:rPr sz="1950" b="1">
                <a:solidFill>
                  <a:srgbClr val="13111A"/>
                </a:solidFill>
              </a:rPr>
              <a:t>Producto + servicio + ambiente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0C2F082A-0E5B-4F2D-8A3C-DBC440CD39DD}"/>
              </a:ext>
            </a:extLst>
          </p:cNvPr>
          <p:cNvSpPr>
            <a:spLocks noGrp="1"/>
          </p:cNvSpPr>
          <p:nvPr/>
        </p:nvSpPr>
        <p:spPr>
          <a:xfrm>
            <a:off x="4533900" y="4572000"/>
            <a:ext cx="27432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625C6B"/>
                </a:solidFill>
              </a:defRPr>
            </a:pPr>
            <a:r>
              <a:rPr sz="1275" b="0">
                <a:solidFill>
                  <a:srgbClr val="625C6B"/>
                </a:solidFill>
              </a:rPr>
              <a:t>La experiencia integra café, trato, espacio y hábitos cotidianos.</a:t>
            </a:r>
          </a:p>
        </p:txBody>
      </p:sp>
      <p:sp>
        <p:nvSpPr>
          <p:cNvPr id="13" name="Rectángulo: esquinas redondeadas 12">
            <a:extLst>
              <a:ext uri="{FF2B5EF4-FFF2-40B4-BE49-F238E27FC236}">
                <a16:creationId xmlns:a16="http://schemas.microsoft.com/office/drawing/2014/main" id="{712D000D-E7ED-4574-83DB-DAB299D1A573}"/>
              </a:ext>
            </a:extLst>
          </p:cNvPr>
          <p:cNvSpPr>
            <a:spLocks noGrp="1"/>
          </p:cNvSpPr>
          <p:nvPr/>
        </p:nvSpPr>
        <p:spPr>
          <a:xfrm>
            <a:off x="7905750" y="1857375"/>
            <a:ext cx="3238500" cy="3381375"/>
          </a:xfrm>
          <a:prstGeom prst="roundRect">
            <a:avLst>
              <a:gd name="adj" fmla="val 3529"/>
            </a:avLst>
          </a:prstGeom>
          <a:solidFill>
            <a:srgbClr val="FFFFFF"/>
          </a:solidFill>
          <a:ln w="9525">
            <a:solidFill>
              <a:srgbClr val="E6E1EA"/>
            </a:solidFill>
            <a:prstDash val="solid"/>
          </a:ln>
        </p:spPr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9C1D6E85-275C-4667-B38A-0FF7F074D194}"/>
              </a:ext>
            </a:extLst>
          </p:cNvPr>
          <p:cNvSpPr>
            <a:spLocks noGrp="1"/>
          </p:cNvSpPr>
          <p:nvPr/>
        </p:nvSpPr>
        <p:spPr>
          <a:xfrm>
            <a:off x="8153400" y="2095500"/>
            <a:ext cx="27432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1">
                <a:solidFill>
                  <a:srgbClr val="8B16E8"/>
                </a:solidFill>
              </a:defRPr>
            </a:pPr>
            <a:r>
              <a:rPr sz="1275" b="1">
                <a:solidFill>
                  <a:srgbClr val="8B16E8"/>
                </a:solidFill>
              </a:rPr>
              <a:t>APRENDIZAJE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DD140ABF-D3CC-46DF-968A-0CCDC6732342}"/>
              </a:ext>
            </a:extLst>
          </p:cNvPr>
          <p:cNvSpPr>
            <a:spLocks noGrp="1"/>
          </p:cNvSpPr>
          <p:nvPr/>
        </p:nvSpPr>
        <p:spPr>
          <a:xfrm>
            <a:off x="8153400" y="2619375"/>
            <a:ext cx="2743200" cy="1809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13111A"/>
                </a:solidFill>
              </a:defRPr>
            </a:pPr>
            <a:r>
              <a:rPr sz="1950" b="1">
                <a:solidFill>
                  <a:srgbClr val="13111A"/>
                </a:solidFill>
              </a:rPr>
              <a:t>No copiar: desarmar la lógica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B2C3D27F-D878-49B0-9ACC-07AEDC071BE2}"/>
              </a:ext>
            </a:extLst>
          </p:cNvPr>
          <p:cNvSpPr>
            <a:spLocks noGrp="1"/>
          </p:cNvSpPr>
          <p:nvPr/>
        </p:nvSpPr>
        <p:spPr>
          <a:xfrm>
            <a:off x="8153400" y="4572000"/>
            <a:ext cx="27432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625C6B"/>
                </a:solidFill>
              </a:defRPr>
            </a:pPr>
            <a:r>
              <a:rPr sz="1275" b="0">
                <a:solidFill>
                  <a:srgbClr val="625C6B"/>
                </a:solidFill>
              </a:rPr>
              <a:t>¿Qué elige el cliente y qué sistema lo hace posible?</a:t>
            </a:r>
          </a:p>
        </p:txBody>
      </p:sp>
    </p:spTree>
    <p:extLst>
      <p:ext uri="{BB962C8B-B14F-4D97-AF65-F5344CB8AC3E}">
        <p14:creationId xmlns:p14="http://schemas.microsoft.com/office/powerpoint/2010/main" val="4504297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B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n 15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1068050" y="292523"/>
            <a:ext cx="457200" cy="405553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FEDF4283-38BD-4328-B477-12CBCD8AF926}"/>
              </a:ext>
            </a:extLst>
          </p:cNvPr>
          <p:cNvSpPr>
            <a:spLocks noGrp="1"/>
          </p:cNvSpPr>
          <p:nvPr/>
        </p:nvSpPr>
        <p:spPr>
          <a:xfrm>
            <a:off x="666750" y="304800"/>
            <a:ext cx="2476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625C6B"/>
                </a:solidFill>
              </a:defRPr>
            </a:pPr>
            <a:r>
              <a:rPr sz="975" b="1">
                <a:solidFill>
                  <a:srgbClr val="625C6B"/>
                </a:solidFill>
              </a:rPr>
              <a:t>CLASE 1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3C0683B6-918D-4381-9715-C15FFD721FE4}"/>
              </a:ext>
            </a:extLst>
          </p:cNvPr>
          <p:cNvSpPr>
            <a:spLocks noGrp="1"/>
          </p:cNvSpPr>
          <p:nvPr/>
        </p:nvSpPr>
        <p:spPr>
          <a:xfrm>
            <a:off x="11068050" y="628650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625C6B"/>
                </a:solidFill>
              </a:defRPr>
            </a:pPr>
            <a:r>
              <a:rPr sz="900" b="1">
                <a:solidFill>
                  <a:srgbClr val="625C6B"/>
                </a:solidFill>
              </a:rPr>
              <a:t>24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63985BB7-FCFA-48B7-90B4-032C6E42062C}"/>
              </a:ext>
            </a:extLst>
          </p:cNvPr>
          <p:cNvSpPr>
            <a:spLocks noGrp="1"/>
          </p:cNvSpPr>
          <p:nvPr/>
        </p:nvSpPr>
        <p:spPr>
          <a:xfrm>
            <a:off x="666750" y="952500"/>
            <a:ext cx="98107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850" b="1">
                <a:solidFill>
                  <a:srgbClr val="13111A"/>
                </a:solidFill>
              </a:defRPr>
            </a:pPr>
            <a:r>
              <a:rPr sz="2850" b="1">
                <a:solidFill>
                  <a:srgbClr val="13111A"/>
                </a:solidFill>
              </a:rPr>
              <a:t>Actividad: primera versión del Canvas</a:t>
            </a:r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D581147C-098F-4614-97DF-201E4EF9618E}"/>
              </a:ext>
            </a:extLst>
          </p:cNvPr>
          <p:cNvSpPr>
            <a:spLocks noGrp="1"/>
          </p:cNvSpPr>
          <p:nvPr/>
        </p:nvSpPr>
        <p:spPr>
          <a:xfrm>
            <a:off x="666750" y="1724025"/>
            <a:ext cx="1428750" cy="66675"/>
          </a:xfrm>
          <a:prstGeom prst="roundRect">
            <a:avLst>
              <a:gd name="adj" fmla="val 50000"/>
            </a:avLst>
          </a:prstGeom>
          <a:solidFill>
            <a:srgbClr val="8B16E8"/>
          </a:solidFill>
          <a:ln w="0">
            <a:noFill/>
            <a:prstDash val="solid"/>
          </a:ln>
        </p:spPr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AC066C86-4D0C-4A37-8D22-BD413A48BE8B}"/>
              </a:ext>
            </a:extLst>
          </p:cNvPr>
          <p:cNvSpPr>
            <a:spLocks noGrp="1"/>
          </p:cNvSpPr>
          <p:nvPr/>
        </p:nvSpPr>
        <p:spPr>
          <a:xfrm>
            <a:off x="666750" y="2095500"/>
            <a:ext cx="5143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1">
                <a:solidFill>
                  <a:srgbClr val="8B16E8"/>
                </a:solidFill>
              </a:defRPr>
            </a:pPr>
            <a:r>
              <a:rPr sz="1200" b="1">
                <a:solidFill>
                  <a:srgbClr val="8B16E8"/>
                </a:solidFill>
              </a:rPr>
              <a:t>01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61CCD012-D46B-47AA-ADF1-DF509AFABEAE}"/>
              </a:ext>
            </a:extLst>
          </p:cNvPr>
          <p:cNvSpPr>
            <a:spLocks noGrp="1"/>
          </p:cNvSpPr>
          <p:nvPr/>
        </p:nvSpPr>
        <p:spPr>
          <a:xfrm>
            <a:off x="1381125" y="2057400"/>
            <a:ext cx="93345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75" b="1">
                <a:solidFill>
                  <a:srgbClr val="13111A"/>
                </a:solidFill>
              </a:defRPr>
            </a:pPr>
            <a:r>
              <a:rPr sz="1875" b="1">
                <a:solidFill>
                  <a:srgbClr val="13111A"/>
                </a:solidFill>
              </a:rPr>
              <a:t>Escriban una hipótesis por nota, sin párrafos largos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8844B9F5-58E7-478D-9C90-07A0B269E677}"/>
              </a:ext>
            </a:extLst>
          </p:cNvPr>
          <p:cNvSpPr>
            <a:spLocks noGrp="1"/>
          </p:cNvSpPr>
          <p:nvPr/>
        </p:nvSpPr>
        <p:spPr>
          <a:xfrm>
            <a:off x="666750" y="2914650"/>
            <a:ext cx="5143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1">
                <a:solidFill>
                  <a:srgbClr val="8B16E8"/>
                </a:solidFill>
              </a:defRPr>
            </a:pPr>
            <a:r>
              <a:rPr sz="1200" b="1">
                <a:solidFill>
                  <a:srgbClr val="8B16E8"/>
                </a:solidFill>
              </a:rPr>
              <a:t>02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DFA48661-45F0-4479-8A7D-6199D4383B9D}"/>
              </a:ext>
            </a:extLst>
          </p:cNvPr>
          <p:cNvSpPr>
            <a:spLocks noGrp="1"/>
          </p:cNvSpPr>
          <p:nvPr/>
        </p:nvSpPr>
        <p:spPr>
          <a:xfrm>
            <a:off x="1381125" y="2876550"/>
            <a:ext cx="93345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75" b="0">
                <a:solidFill>
                  <a:srgbClr val="13111A"/>
                </a:solidFill>
              </a:defRPr>
            </a:pPr>
            <a:r>
              <a:rPr sz="1875" b="0">
                <a:solidFill>
                  <a:srgbClr val="13111A"/>
                </a:solidFill>
              </a:rPr>
              <a:t>Empiecen por segmento y propuesta de valor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AF7C8680-0EDA-43EE-9945-F8C74CAA1D82}"/>
              </a:ext>
            </a:extLst>
          </p:cNvPr>
          <p:cNvSpPr>
            <a:spLocks noGrp="1"/>
          </p:cNvSpPr>
          <p:nvPr/>
        </p:nvSpPr>
        <p:spPr>
          <a:xfrm>
            <a:off x="666750" y="3733800"/>
            <a:ext cx="5143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1">
                <a:solidFill>
                  <a:srgbClr val="8B16E8"/>
                </a:solidFill>
              </a:defRPr>
            </a:pPr>
            <a:r>
              <a:rPr sz="1200" b="1">
                <a:solidFill>
                  <a:srgbClr val="8B16E8"/>
                </a:solidFill>
              </a:rPr>
              <a:t>03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B9166AC3-E89A-4AF0-A70B-DB2E8A46FFE7}"/>
              </a:ext>
            </a:extLst>
          </p:cNvPr>
          <p:cNvSpPr>
            <a:spLocks noGrp="1"/>
          </p:cNvSpPr>
          <p:nvPr/>
        </p:nvSpPr>
        <p:spPr>
          <a:xfrm>
            <a:off x="1381125" y="3695700"/>
            <a:ext cx="93345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75" b="0">
                <a:solidFill>
                  <a:srgbClr val="13111A"/>
                </a:solidFill>
              </a:defRPr>
            </a:pPr>
            <a:r>
              <a:rPr sz="1875" b="0">
                <a:solidFill>
                  <a:srgbClr val="13111A"/>
                </a:solidFill>
              </a:rPr>
              <a:t>Completen canales, relación e ingresos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B47CB0C6-D5DD-4D15-AB72-6F6678508195}"/>
              </a:ext>
            </a:extLst>
          </p:cNvPr>
          <p:cNvSpPr>
            <a:spLocks noGrp="1"/>
          </p:cNvSpPr>
          <p:nvPr/>
        </p:nvSpPr>
        <p:spPr>
          <a:xfrm>
            <a:off x="666750" y="4552950"/>
            <a:ext cx="5143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1">
                <a:solidFill>
                  <a:srgbClr val="8B16E8"/>
                </a:solidFill>
              </a:defRPr>
            </a:pPr>
            <a:r>
              <a:rPr sz="1200" b="1">
                <a:solidFill>
                  <a:srgbClr val="8B16E8"/>
                </a:solidFill>
              </a:rPr>
              <a:t>04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FD947B5A-FB73-43DD-AFA0-6231F1F5C335}"/>
              </a:ext>
            </a:extLst>
          </p:cNvPr>
          <p:cNvSpPr>
            <a:spLocks noGrp="1"/>
          </p:cNvSpPr>
          <p:nvPr/>
        </p:nvSpPr>
        <p:spPr>
          <a:xfrm>
            <a:off x="1381125" y="4514850"/>
            <a:ext cx="93345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75" b="0">
                <a:solidFill>
                  <a:srgbClr val="13111A"/>
                </a:solidFill>
              </a:defRPr>
            </a:pPr>
            <a:r>
              <a:rPr sz="1875" b="0">
                <a:solidFill>
                  <a:srgbClr val="13111A"/>
                </a:solidFill>
              </a:rPr>
              <a:t>Luego recursos, actividades, socios y costos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8C356594-E8EB-4FEE-A417-621992B6D5CB}"/>
              </a:ext>
            </a:extLst>
          </p:cNvPr>
          <p:cNvSpPr>
            <a:spLocks noGrp="1"/>
          </p:cNvSpPr>
          <p:nvPr/>
        </p:nvSpPr>
        <p:spPr>
          <a:xfrm>
            <a:off x="666750" y="5372100"/>
            <a:ext cx="5143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1">
                <a:solidFill>
                  <a:srgbClr val="8B16E8"/>
                </a:solidFill>
              </a:defRPr>
            </a:pPr>
            <a:r>
              <a:rPr sz="1200" b="1">
                <a:solidFill>
                  <a:srgbClr val="8B16E8"/>
                </a:solidFill>
              </a:rPr>
              <a:t>05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14C43B23-C30E-42F1-86A6-39C98551730E}"/>
              </a:ext>
            </a:extLst>
          </p:cNvPr>
          <p:cNvSpPr>
            <a:spLocks noGrp="1"/>
          </p:cNvSpPr>
          <p:nvPr/>
        </p:nvSpPr>
        <p:spPr>
          <a:xfrm>
            <a:off x="1381125" y="5334000"/>
            <a:ext cx="93345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75" b="0">
                <a:solidFill>
                  <a:srgbClr val="13111A"/>
                </a:solidFill>
              </a:defRPr>
            </a:pPr>
            <a:r>
              <a:rPr sz="1875" b="0">
                <a:solidFill>
                  <a:srgbClr val="13111A"/>
                </a:solidFill>
              </a:rPr>
              <a:t>Marquen con una estrella el supuesto más riesgoso</a:t>
            </a:r>
          </a:p>
        </p:txBody>
      </p:sp>
    </p:spTree>
    <p:extLst>
      <p:ext uri="{BB962C8B-B14F-4D97-AF65-F5344CB8AC3E}">
        <p14:creationId xmlns:p14="http://schemas.microsoft.com/office/powerpoint/2010/main" val="19933292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B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1068050" y="292523"/>
            <a:ext cx="457200" cy="405553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1F3DBA8C-2B77-4F39-BE1D-AD9A96D1958B}"/>
              </a:ext>
            </a:extLst>
          </p:cNvPr>
          <p:cNvSpPr>
            <a:spLocks noGrp="1"/>
          </p:cNvSpPr>
          <p:nvPr/>
        </p:nvSpPr>
        <p:spPr>
          <a:xfrm>
            <a:off x="666750" y="304800"/>
            <a:ext cx="2476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625C6B"/>
                </a:solidFill>
              </a:defRPr>
            </a:pPr>
            <a:r>
              <a:rPr sz="975" b="1">
                <a:solidFill>
                  <a:srgbClr val="625C6B"/>
                </a:solidFill>
              </a:rPr>
              <a:t>CLASE 1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418442C3-5724-4D2F-90A7-D4F10531B9EC}"/>
              </a:ext>
            </a:extLst>
          </p:cNvPr>
          <p:cNvSpPr>
            <a:spLocks noGrp="1"/>
          </p:cNvSpPr>
          <p:nvPr/>
        </p:nvSpPr>
        <p:spPr>
          <a:xfrm>
            <a:off x="11068050" y="628650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625C6B"/>
                </a:solidFill>
              </a:defRPr>
            </a:pPr>
            <a:r>
              <a:rPr sz="900" b="1">
                <a:solidFill>
                  <a:srgbClr val="625C6B"/>
                </a:solidFill>
              </a:rPr>
              <a:t>25</a:t>
            </a:r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431527AE-3DF4-4A21-AC6C-30779EC1E340}"/>
              </a:ext>
            </a:extLst>
          </p:cNvPr>
          <p:cNvSpPr>
            <a:spLocks noGrp="1"/>
          </p:cNvSpPr>
          <p:nvPr/>
        </p:nvSpPr>
        <p:spPr>
          <a:xfrm>
            <a:off x="666750" y="1219200"/>
            <a:ext cx="114300" cy="4000500"/>
          </a:xfrm>
          <a:prstGeom prst="roundRect">
            <a:avLst>
              <a:gd name="adj" fmla="val 50000"/>
            </a:avLst>
          </a:prstGeom>
          <a:solidFill>
            <a:srgbClr val="65DB2D"/>
          </a:solidFill>
          <a:ln w="0">
            <a:noFill/>
            <a:prstDash val="solid"/>
          </a:ln>
        </p:spPr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D66E38B6-F48C-420C-98B8-7FBC7A072420}"/>
              </a:ext>
            </a:extLst>
          </p:cNvPr>
          <p:cNvSpPr>
            <a:spLocks noGrp="1"/>
          </p:cNvSpPr>
          <p:nvPr/>
        </p:nvSpPr>
        <p:spPr>
          <a:xfrm>
            <a:off x="1066800" y="1257300"/>
            <a:ext cx="9715500" cy="2238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3750" b="1">
                <a:solidFill>
                  <a:srgbClr val="13111A"/>
                </a:solidFill>
              </a:defRPr>
            </a:pPr>
            <a:r>
              <a:rPr sz="3750" b="1">
                <a:solidFill>
                  <a:srgbClr val="13111A"/>
                </a:solidFill>
              </a:rPr>
              <a:t>Una buena primera versión no es la que parece perfecta.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6B354028-B3CC-4232-8E88-309BC9250AED}"/>
              </a:ext>
            </a:extLst>
          </p:cNvPr>
          <p:cNvSpPr>
            <a:spLocks noGrp="1"/>
          </p:cNvSpPr>
          <p:nvPr/>
        </p:nvSpPr>
        <p:spPr>
          <a:xfrm>
            <a:off x="1066800" y="3762375"/>
            <a:ext cx="904875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75" b="0">
                <a:solidFill>
                  <a:srgbClr val="625C6B"/>
                </a:solidFill>
              </a:defRPr>
            </a:pPr>
            <a:r>
              <a:rPr sz="1875" b="0">
                <a:solidFill>
                  <a:srgbClr val="625C6B"/>
                </a:solidFill>
              </a:rPr>
              <a:t>Es la que hace visibles los supuestos y nos indica qué debemos comprobar después.</a:t>
            </a:r>
          </a:p>
        </p:txBody>
      </p:sp>
    </p:spTree>
    <p:extLst>
      <p:ext uri="{BB962C8B-B14F-4D97-AF65-F5344CB8AC3E}">
        <p14:creationId xmlns:p14="http://schemas.microsoft.com/office/powerpoint/2010/main" val="1178734420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</TotalTime>
  <Words>2535</Words>
  <Application>Microsoft Office PowerPoint</Application>
  <DocSecurity>0</DocSecurity>
  <PresentationFormat>Panorámica</PresentationFormat>
  <Paragraphs>337</Paragraphs>
  <Slides>28</Slides>
  <Notes>28</Notes>
  <HiddenSlides>0</HiddenSlides>
  <MMClips>0</MMClips>
  <ScaleCrop>false</ScaleCrop>
  <HeadingPairs>
    <vt:vector size="6" baseType="variant">
      <vt:variant>
        <vt:lpstr>Fuentes usadas</vt:lpstr>
      </vt:variant>
      <vt:variant>
        <vt:i4>1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28</vt:i4>
      </vt:variant>
    </vt:vector>
  </HeadingPairs>
  <TitlesOfParts>
    <vt:vector size="30" baseType="lpstr">
      <vt:lpstr>Calibri</vt:lpstr>
      <vt:lpstr>ChatGPT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Celina Páez</cp:lastModifiedBy>
  <cp:revision>1</cp:revision>
  <dcterms:created xsi:type="dcterms:W3CDTF">2026-09-07T16:31:15Z</dcterms:created>
  <dcterms:modified xsi:type="dcterms:W3CDTF">2026-09-07T20:01:52Z</dcterms:modified>
</cp:coreProperties>
</file>